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amp;ehk=Gkgf4IJOM3Ym8" ContentType="image/jpeg"/>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19"/>
  </p:sldMasterIdLst>
  <p:notesMasterIdLst>
    <p:notesMasterId r:id="rId47"/>
  </p:notesMasterIdLst>
  <p:handoutMasterIdLst>
    <p:handoutMasterId r:id="rId48"/>
  </p:handoutMasterIdLst>
  <p:sldIdLst>
    <p:sldId id="283" r:id="rId20"/>
    <p:sldId id="312" r:id="rId21"/>
    <p:sldId id="311" r:id="rId22"/>
    <p:sldId id="309" r:id="rId23"/>
    <p:sldId id="310" r:id="rId24"/>
    <p:sldId id="313" r:id="rId25"/>
    <p:sldId id="293" r:id="rId26"/>
    <p:sldId id="290" r:id="rId27"/>
    <p:sldId id="294" r:id="rId28"/>
    <p:sldId id="295" r:id="rId29"/>
    <p:sldId id="298" r:id="rId30"/>
    <p:sldId id="316" r:id="rId31"/>
    <p:sldId id="299" r:id="rId32"/>
    <p:sldId id="297" r:id="rId33"/>
    <p:sldId id="303" r:id="rId34"/>
    <p:sldId id="308" r:id="rId35"/>
    <p:sldId id="300" r:id="rId36"/>
    <p:sldId id="301" r:id="rId37"/>
    <p:sldId id="302" r:id="rId38"/>
    <p:sldId id="317" r:id="rId39"/>
    <p:sldId id="307" r:id="rId40"/>
    <p:sldId id="304" r:id="rId41"/>
    <p:sldId id="305" r:id="rId42"/>
    <p:sldId id="306" r:id="rId43"/>
    <p:sldId id="315" r:id="rId44"/>
    <p:sldId id="314" r:id="rId45"/>
    <p:sldId id="257" r:id="rId4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slides" id="{73C69594-0ADE-4BE2-8ADD-1BD08A5CD6F4}">
          <p14:sldIdLst>
            <p14:sldId id="283"/>
            <p14:sldId id="312"/>
            <p14:sldId id="311"/>
            <p14:sldId id="309"/>
            <p14:sldId id="310"/>
            <p14:sldId id="313"/>
            <p14:sldId id="293"/>
            <p14:sldId id="290"/>
            <p14:sldId id="294"/>
            <p14:sldId id="295"/>
            <p14:sldId id="298"/>
            <p14:sldId id="316"/>
            <p14:sldId id="299"/>
            <p14:sldId id="297"/>
            <p14:sldId id="303"/>
            <p14:sldId id="308"/>
            <p14:sldId id="300"/>
            <p14:sldId id="301"/>
            <p14:sldId id="302"/>
            <p14:sldId id="317"/>
            <p14:sldId id="307"/>
            <p14:sldId id="304"/>
            <p14:sldId id="305"/>
            <p14:sldId id="306"/>
            <p14:sldId id="315"/>
            <p14:sldId id="314"/>
            <p14:sldId id="257"/>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 id="4" name="Christopher Harrison" initials="CH" lastIdx="1" clrIdx="4">
    <p:extLst>
      <p:ext uri="{19B8F6BF-5375-455C-9EA6-DF929625EA0E}">
        <p15:presenceInfo xmlns:p15="http://schemas.microsoft.com/office/powerpoint/2012/main" userId="S-1-5-21-2127521184-1604012920-1887927527-1461733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3C00"/>
    <a:srgbClr val="002050"/>
    <a:srgbClr val="0072C6"/>
    <a:srgbClr val="EEEEEE"/>
    <a:srgbClr val="737373"/>
    <a:srgbClr val="333333"/>
    <a:srgbClr val="0078D7"/>
    <a:srgbClr val="3C3C3C"/>
    <a:srgbClr val="D83B01"/>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02" autoAdjust="0"/>
    <p:restoredTop sz="71007" autoAdjust="0"/>
  </p:normalViewPr>
  <p:slideViewPr>
    <p:cSldViewPr>
      <p:cViewPr varScale="1">
        <p:scale>
          <a:sx n="76" d="100"/>
          <a:sy n="76" d="100"/>
        </p:scale>
        <p:origin x="1776" y="54"/>
      </p:cViewPr>
      <p:guideLst>
        <p:guide orient="horz" pos="2203"/>
        <p:guide pos="3917"/>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83" d="100"/>
          <a:sy n="83" d="100"/>
        </p:scale>
        <p:origin x="385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slide" Target="slides/slide7.xml"/><Relationship Id="rId39"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2.xml"/><Relationship Id="rId34" Type="http://schemas.openxmlformats.org/officeDocument/2006/relationships/slide" Target="slides/slide15.xml"/><Relationship Id="rId42" Type="http://schemas.openxmlformats.org/officeDocument/2006/relationships/slide" Target="slides/slide23.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customXml" Target="../customXml/item7.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slide" Target="slides/slide6.xml"/><Relationship Id="rId33" Type="http://schemas.openxmlformats.org/officeDocument/2006/relationships/slide" Target="slides/slide14.xml"/><Relationship Id="rId38" Type="http://schemas.openxmlformats.org/officeDocument/2006/relationships/slide" Target="slides/slide19.xml"/><Relationship Id="rId46" Type="http://schemas.openxmlformats.org/officeDocument/2006/relationships/slide" Target="slides/slide27.xml"/><Relationship Id="rId2" Type="http://schemas.openxmlformats.org/officeDocument/2006/relationships/customXml" Target="../customXml/item2.xml"/><Relationship Id="rId16" Type="http://schemas.openxmlformats.org/officeDocument/2006/relationships/customXml" Target="../customXml/item16.xml"/><Relationship Id="rId20" Type="http://schemas.openxmlformats.org/officeDocument/2006/relationships/slide" Target="slides/slide1.xml"/><Relationship Id="rId29" Type="http://schemas.openxmlformats.org/officeDocument/2006/relationships/slide" Target="slides/slide10.xml"/><Relationship Id="rId41" Type="http://schemas.openxmlformats.org/officeDocument/2006/relationships/slide" Target="slides/slide22.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slide" Target="slides/slide5.xml"/><Relationship Id="rId32" Type="http://schemas.openxmlformats.org/officeDocument/2006/relationships/slide" Target="slides/slide13.xml"/><Relationship Id="rId37" Type="http://schemas.openxmlformats.org/officeDocument/2006/relationships/slide" Target="slides/slide18.xml"/><Relationship Id="rId40" Type="http://schemas.openxmlformats.org/officeDocument/2006/relationships/slide" Target="slides/slide21.xml"/><Relationship Id="rId45" Type="http://schemas.openxmlformats.org/officeDocument/2006/relationships/slide" Target="slides/slide26.xml"/><Relationship Id="rId53" Type="http://schemas.openxmlformats.org/officeDocument/2006/relationships/tableStyles" Target="tableStyles.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slide" Target="slides/slide4.xml"/><Relationship Id="rId28" Type="http://schemas.openxmlformats.org/officeDocument/2006/relationships/slide" Target="slides/slide9.xml"/><Relationship Id="rId36" Type="http://schemas.openxmlformats.org/officeDocument/2006/relationships/slide" Target="slides/slide17.xml"/><Relationship Id="rId49" Type="http://schemas.openxmlformats.org/officeDocument/2006/relationships/commentAuthors" Target="commentAuthors.xml"/><Relationship Id="rId10" Type="http://schemas.openxmlformats.org/officeDocument/2006/relationships/customXml" Target="../customXml/item10.xml"/><Relationship Id="rId19" Type="http://schemas.openxmlformats.org/officeDocument/2006/relationships/slideMaster" Target="slideMasters/slideMaster1.xml"/><Relationship Id="rId31" Type="http://schemas.openxmlformats.org/officeDocument/2006/relationships/slide" Target="slides/slide12.xml"/><Relationship Id="rId44" Type="http://schemas.openxmlformats.org/officeDocument/2006/relationships/slide" Target="slides/slide25.xml"/><Relationship Id="rId52"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slide" Target="slides/slide3.xml"/><Relationship Id="rId27" Type="http://schemas.openxmlformats.org/officeDocument/2006/relationships/slide" Target="slides/slide8.xml"/><Relationship Id="rId30" Type="http://schemas.openxmlformats.org/officeDocument/2006/relationships/slide" Target="slides/slide11.xml"/><Relationship Id="rId35" Type="http://schemas.openxmlformats.org/officeDocument/2006/relationships/slide" Target="slides/slide16.xml"/><Relationship Id="rId43" Type="http://schemas.openxmlformats.org/officeDocument/2006/relationships/slide" Target="slides/slide24.xml"/><Relationship Id="rId48" Type="http://schemas.openxmlformats.org/officeDocument/2006/relationships/handoutMaster" Target="handoutMasters/handoutMaster1.xml"/><Relationship Id="rId8" Type="http://schemas.openxmlformats.org/officeDocument/2006/relationships/customXml" Target="../customXml/item8.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6/12/2017 10:15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ehk=Gkgf4IJOM3Ym8>
</file>

<file path=ppt/media/image18.PNG>
</file>

<file path=ppt/media/image19.JPG>
</file>

<file path=ppt/media/image2.png>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png>
</file>

<file path=ppt/media/image30.png>
</file>

<file path=ppt/media/image3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6/12/2017 10:15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6/12/2017 10:15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5923606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6/12/2017 10:15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9552602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 One that connects to users at a slightly more personal level.</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6/12/2017 10:15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493150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6/12/2017 10:15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475549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6/12/2017 10:15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00194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6/12/2017 10:15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15989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6/12/2017 10:15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0051463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6/12/2017 10:15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53873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6/12/2017 10:15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4889400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6/12/2017 10:15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929559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6/12/2017 10:15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853344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31774">
              <a:defRPr/>
            </a:pPr>
            <a:endParaRPr lang="en-US" sz="1800" kern="0" dirty="0">
              <a:solidFill>
                <a:sysClr val="windowText" lastClr="000000"/>
              </a:solidFill>
            </a:endParaRPr>
          </a:p>
        </p:txBody>
      </p:sp>
      <p:sp>
        <p:nvSpPr>
          <p:cNvPr id="5" name="Footer Placeholder 4"/>
          <p:cNvSpPr>
            <a:spLocks noGrp="1"/>
          </p:cNvSpPr>
          <p:nvPr>
            <p:ph type="ftr" sz="quarter" idx="11"/>
          </p:nvPr>
        </p:nvSpPr>
        <p:spPr/>
        <p:txBody>
          <a:bodyPr/>
          <a:lstStyle/>
          <a:p>
            <a:pPr marL="0" defTabSz="931467"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1774">
              <a:defRPr/>
            </a:pPr>
            <a:fld id="{90EC29EE-A8AD-4CE0-9C0B-116E0D4D7533}" type="datetime8">
              <a:rPr lang="en-US" sz="1800" kern="0">
                <a:solidFill>
                  <a:sysClr val="windowText" lastClr="000000"/>
                </a:solidFill>
              </a:rPr>
              <a:pPr defTabSz="931774">
                <a:defRPr/>
              </a:pPr>
              <a:t>6/12/2017 10:15 AM</a:t>
            </a:fld>
            <a:endParaRPr lang="en-US" sz="1800" kern="0" dirty="0">
              <a:solidFill>
                <a:sysClr val="windowText" lastClr="000000"/>
              </a:solidFill>
            </a:endParaRPr>
          </a:p>
        </p:txBody>
      </p:sp>
      <p:sp>
        <p:nvSpPr>
          <p:cNvPr id="7" name="Slide Number Placeholder 6"/>
          <p:cNvSpPr>
            <a:spLocks noGrp="1"/>
          </p:cNvSpPr>
          <p:nvPr>
            <p:ph type="sldNum" sz="quarter" idx="13"/>
          </p:nvPr>
        </p:nvSpPr>
        <p:spPr/>
        <p:txBody>
          <a:bodyPr/>
          <a:lstStyle/>
          <a:p>
            <a:pPr defTabSz="931774">
              <a:defRPr/>
            </a:pPr>
            <a:fld id="{B4008EB6-D09E-4580-8CD6-DDB14511944F}" type="slidenum">
              <a:rPr lang="en-US" sz="1800" kern="0">
                <a:solidFill>
                  <a:sysClr val="windowText" lastClr="000000"/>
                </a:solidFill>
              </a:rPr>
              <a:pPr defTabSz="931774">
                <a:defRPr/>
              </a:pPr>
              <a:t>7</a:t>
            </a:fld>
            <a:endParaRPr lang="en-US" sz="1800" kern="0" dirty="0">
              <a:solidFill>
                <a:sysClr val="windowText" lastClr="000000"/>
              </a:solidFill>
            </a:endParaRPr>
          </a:p>
        </p:txBody>
      </p:sp>
    </p:spTree>
    <p:extLst>
      <p:ext uri="{BB962C8B-B14F-4D97-AF65-F5344CB8AC3E}">
        <p14:creationId xmlns:p14="http://schemas.microsoft.com/office/powerpoint/2010/main" val="678033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D1E034-5232-41F8-B991-F18E5FA0EB1B}"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36633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a:t>
            </a:r>
            <a:r>
              <a:rPr lang="en-US" baseline="0" dirty="0"/>
              <a:t> all that, what is a bot?</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6/12/2017 10:15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5375850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6/12/2017 10:15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4253384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6/12/2017 10:15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797567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a:t>
            </a:r>
          </a:p>
          <a:p>
            <a:pPr marL="171450" indent="-171450">
              <a:buFontTx/>
              <a:buChar char="-"/>
            </a:pPr>
            <a:r>
              <a:rPr lang="en-US" dirty="0"/>
              <a:t>Project Murphy</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6/12/2017 10:35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3573109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customXml" Target="../../customXml/item3.xml"/><Relationship Id="rId7" Type="http://schemas.openxmlformats.org/officeDocument/2006/relationships/image" Target="../media/image1.png"/><Relationship Id="rId2" Type="http://schemas.openxmlformats.org/officeDocument/2006/relationships/customXml" Target="../../customXml/item9.xml"/><Relationship Id="rId1" Type="http://schemas.openxmlformats.org/officeDocument/2006/relationships/customXml" Target="../../customXml/item6.xml"/><Relationship Id="rId6" Type="http://schemas.openxmlformats.org/officeDocument/2006/relationships/slideMaster" Target="../slideMasters/slideMaster1.xml"/><Relationship Id="rId5" Type="http://schemas.openxmlformats.org/officeDocument/2006/relationships/customXml" Target="../../customXml/item12.xml"/><Relationship Id="rId4" Type="http://schemas.openxmlformats.org/officeDocument/2006/relationships/customXml" Target="../../customXml/item17.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10.xml"/><Relationship Id="rId7" Type="http://schemas.openxmlformats.org/officeDocument/2006/relationships/image" Target="../media/image1.png"/><Relationship Id="rId2" Type="http://schemas.openxmlformats.org/officeDocument/2006/relationships/customXml" Target="../../customXml/item16.xml"/><Relationship Id="rId1" Type="http://schemas.openxmlformats.org/officeDocument/2006/relationships/customXml" Target="../../customXml/item1.xml"/><Relationship Id="rId6" Type="http://schemas.openxmlformats.org/officeDocument/2006/relationships/slideMaster" Target="../slideMasters/slideMaster1.xml"/><Relationship Id="rId5" Type="http://schemas.openxmlformats.org/officeDocument/2006/relationships/customXml" Target="../../customXml/item15.xml"/><Relationship Id="rId4" Type="http://schemas.openxmlformats.org/officeDocument/2006/relationships/customXml" Target="../../customXml/item7.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2.xml"/><Relationship Id="rId7" Type="http://schemas.openxmlformats.org/officeDocument/2006/relationships/image" Target="../media/image2.png"/><Relationship Id="rId2" Type="http://schemas.openxmlformats.org/officeDocument/2006/relationships/customXml" Target="../../customXml/item18.xml"/><Relationship Id="rId1" Type="http://schemas.openxmlformats.org/officeDocument/2006/relationships/customXml" Target="../../customXml/item8.xml"/><Relationship Id="rId6" Type="http://schemas.openxmlformats.org/officeDocument/2006/relationships/slideMaster" Target="../slideMasters/slideMaster1.xml"/><Relationship Id="rId5" Type="http://schemas.openxmlformats.org/officeDocument/2006/relationships/customXml" Target="../../customXml/item14.xml"/><Relationship Id="rId4" Type="http://schemas.openxmlformats.org/officeDocument/2006/relationships/customXml" Target="../../customXml/item1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7691294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9939676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663440" y="2560320"/>
            <a:ext cx="2103120" cy="210312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60320" y="2560320"/>
            <a:ext cx="2103120" cy="210312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57200" y="2560320"/>
            <a:ext cx="2103120" cy="210312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766560" y="2560320"/>
            <a:ext cx="2103120" cy="210312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160803" y="5051425"/>
            <a:ext cx="8928100" cy="1943100"/>
          </a:xfrm>
          <a:prstGeom prst="rect">
            <a:avLst/>
          </a:prstGeom>
        </p:spPr>
      </p:pic>
    </p:spTree>
    <p:extLst>
      <p:ext uri="{BB962C8B-B14F-4D97-AF65-F5344CB8AC3E}">
        <p14:creationId xmlns:p14="http://schemas.microsoft.com/office/powerpoint/2010/main" val="129516634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6217920" y="0"/>
            <a:ext cx="6217920" cy="6995160"/>
          </a:xfrm>
        </p:spPr>
        <p:txBody>
          <a:bodyPr/>
          <a:lstStyle/>
          <a:p>
            <a:endParaRPr lang="en-US"/>
          </a:p>
        </p:txBody>
      </p:sp>
      <p:sp>
        <p:nvSpPr>
          <p:cNvPr id="6" name="Text Placeholder 5"/>
          <p:cNvSpPr>
            <a:spLocks noGrp="1"/>
          </p:cNvSpPr>
          <p:nvPr>
            <p:ph type="body" sz="quarter" idx="11"/>
          </p:nvPr>
        </p:nvSpPr>
        <p:spPr>
          <a:xfrm>
            <a:off x="365759"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82648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58368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217920" cy="6995160"/>
          </a:xfrm>
        </p:spPr>
        <p:txBody>
          <a:bodyPr/>
          <a:lstStyle/>
          <a:p>
            <a:endParaRPr lang="en-US"/>
          </a:p>
        </p:txBody>
      </p:sp>
      <p:sp>
        <p:nvSpPr>
          <p:cNvPr id="6" name="Text Placeholder 5"/>
          <p:cNvSpPr>
            <a:spLocks noGrp="1"/>
          </p:cNvSpPr>
          <p:nvPr>
            <p:ph type="body" sz="quarter" idx="11"/>
          </p:nvPr>
        </p:nvSpPr>
        <p:spPr>
          <a:xfrm>
            <a:off x="6583680"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991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365760" y="731520"/>
            <a:ext cx="7772400" cy="615553"/>
          </a:xfrm>
        </p:spPr>
        <p:txBody>
          <a:bodyPr>
            <a:spAutoFit/>
          </a:bodyPr>
          <a:lstStyle>
            <a:lvl1pP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93069" y="3497580"/>
            <a:ext cx="7346006" cy="3505200"/>
          </a:xfrm>
          <a:prstGeom prst="rect">
            <a:avLst/>
          </a:prstGeom>
        </p:spPr>
      </p:pic>
    </p:spTree>
    <p:extLst>
      <p:ext uri="{BB962C8B-B14F-4D97-AF65-F5344CB8AC3E}">
        <p14:creationId xmlns:p14="http://schemas.microsoft.com/office/powerpoint/2010/main" val="101756562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4297680" y="731520"/>
            <a:ext cx="7772400" cy="615553"/>
          </a:xfrm>
        </p:spPr>
        <p:txBody>
          <a:bodyPr>
            <a:spAutoFit/>
          </a:bodyPr>
          <a:lstStyle>
            <a:lvl1pPr algn="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55637" y="3268662"/>
            <a:ext cx="7463692" cy="3048000"/>
          </a:xfrm>
          <a:prstGeom prst="rect">
            <a:avLst/>
          </a:prstGeom>
        </p:spPr>
      </p:pic>
    </p:spTree>
    <p:extLst>
      <p:ext uri="{BB962C8B-B14F-4D97-AF65-F5344CB8AC3E}">
        <p14:creationId xmlns:p14="http://schemas.microsoft.com/office/powerpoint/2010/main" val="18841676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5760" y="1097280"/>
            <a:ext cx="7315200" cy="1181862"/>
          </a:xfrm>
          <a:noFill/>
        </p:spPr>
        <p:txBody>
          <a:bodyPr tIns="91440" bIns="91440" anchor="t" anchorCtr="0">
            <a:spAutoFit/>
          </a:bodyPr>
          <a:lstStyle>
            <a:lvl1pPr>
              <a:defRPr sz="7200" spc="-8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24117026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421824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812175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65760" y="1371600"/>
            <a:ext cx="11704320" cy="2043636"/>
          </a:xfrm>
        </p:spPr>
        <p:txBody>
          <a:bodyPr>
            <a:spAutoFit/>
          </a:bodyPr>
          <a:lstStyle>
            <a:lvl1pPr marL="0" indent="0">
              <a:spcBef>
                <a:spcPts val="600"/>
              </a:spcBef>
              <a:buNone/>
              <a:defRPr sz="32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86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572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858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9144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50837" y="5554662"/>
            <a:ext cx="11704320" cy="954107"/>
          </a:xfrm>
          <a:prstGeom prst="rect">
            <a:avLst/>
          </a:prstGeom>
          <a:noFill/>
          <a:ln w="12700">
            <a:noFill/>
            <a:miter lim="800000"/>
            <a:headEnd type="none" w="sm" len="sm"/>
            <a:tailEnd type="none" w="sm" len="sm"/>
          </a:ln>
          <a:effectLst/>
        </p:spPr>
        <p:txBody>
          <a:bodyPr vert="horz" wrap="square" lIns="91440" tIns="91440" rIns="91440" bIns="91440" numCol="1" anchor="t" anchorCtr="0" compatLnSpc="1">
            <a:prstTxWarp prst="textNoShape">
              <a:avLst/>
            </a:prstTxWarp>
            <a:spAutoFit/>
          </a:bodyPr>
          <a:lstStyle/>
          <a:p>
            <a:pPr defTabSz="932290" eaLnBrk="0" hangingPunct="0"/>
            <a:r>
              <a:rPr lang="en-US" sz="100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32290" eaLnBrk="0" hangingPunct="0"/>
            <a:r>
              <a:rPr lang="en-US" sz="100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65760" y="1371600"/>
            <a:ext cx="11704320" cy="1877437"/>
          </a:xfrm>
          <a:prstGeom prst="rect">
            <a:avLst/>
          </a:prstGeom>
        </p:spPr>
        <p:txBody>
          <a:bodyPr>
            <a:spAutoFit/>
          </a:bodyPr>
          <a:lstStyle>
            <a:lvl1pPr marL="2286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572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858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9144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430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63640"/>
            <a:ext cx="12436476" cy="731520"/>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2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Blank_White">
    <p:spTree>
      <p:nvGrpSpPr>
        <p:cNvPr id="1" name=""/>
        <p:cNvGrpSpPr/>
        <p:nvPr/>
      </p:nvGrpSpPr>
      <p:grpSpPr>
        <a:xfrm>
          <a:off x="0" y="0"/>
          <a:ext cx="0" cy="0"/>
          <a:chOff x="0" y="0"/>
          <a:chExt cx="0" cy="0"/>
        </a:xfrm>
      </p:grpSpPr>
      <p:pic>
        <p:nvPicPr>
          <p:cNvPr id="3" name="Picture 2" descr="http://umad.com/img/2015/8/light-gradient-wallpaper-414-463-hd-wallpapers.jpg"/>
          <p:cNvPicPr>
            <a:picLocks noChangeAspect="1" noChangeArrowheads="1"/>
          </p:cNvPicPr>
          <p:nvPr userDrawn="1"/>
        </p:nvPicPr>
        <p:blipFill rotWithShape="1">
          <a:blip r:embed="rId2">
            <a:duotone>
              <a:schemeClr val="bg2">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l="12500" r="12500"/>
          <a:stretch/>
        </p:blipFill>
        <p:spPr bwMode="auto">
          <a:xfrm>
            <a:off x="-1" y="-1"/>
            <a:ext cx="12436475" cy="699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058504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451401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651288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5159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0709109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50837" y="6143778"/>
            <a:ext cx="2283588" cy="373062"/>
          </a:xfrm>
          <a:prstGeom prst="rect">
            <a:avLst/>
          </a:prstGeom>
        </p:spPr>
      </p:pic>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chemeClr val="bg1"/>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7324337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49592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582369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703157" y="5897245"/>
            <a:ext cx="7197633" cy="1097280"/>
          </a:xfrm>
          <a:prstGeom prst="rect">
            <a:avLst/>
          </a:prstGeom>
        </p:spPr>
      </p:pic>
    </p:spTree>
    <p:extLst>
      <p:ext uri="{BB962C8B-B14F-4D97-AF65-F5344CB8AC3E}">
        <p14:creationId xmlns:p14="http://schemas.microsoft.com/office/powerpoint/2010/main" val="31024258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0" indent="0">
              <a:spcBef>
                <a:spcPts val="600"/>
              </a:spcBef>
              <a:buFontTx/>
              <a:buNone/>
              <a:defRPr sz="2000"/>
            </a:lvl2pPr>
            <a:lvl3pPr marL="228600" indent="0">
              <a:spcBef>
                <a:spcPts val="600"/>
              </a:spcBef>
              <a:buNone/>
              <a:defRPr/>
            </a:lvl3pPr>
            <a:lvl4pPr marL="457200" indent="0">
              <a:spcBef>
                <a:spcPts val="600"/>
              </a:spcBef>
              <a:buNone/>
              <a:defRPr/>
            </a:lvl4pPr>
            <a:lvl5pPr marL="685800" indent="0">
              <a:spcBef>
                <a:spcPts val="600"/>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228600" indent="-228600">
              <a:spcBef>
                <a:spcPts val="600"/>
              </a:spcBef>
              <a:buFont typeface="Arial" charset="0"/>
              <a:buChar char="•"/>
              <a:defRPr sz="2000"/>
            </a:lvl2pPr>
            <a:lvl3pPr marL="457200" indent="-228600">
              <a:spcBef>
                <a:spcPts val="600"/>
              </a:spcBef>
              <a:buFont typeface="Arial" charset="0"/>
              <a:buChar char="•"/>
              <a:defRPr/>
            </a:lvl3pPr>
            <a:lvl4pPr marL="685800" indent="-228600">
              <a:spcBef>
                <a:spcPts val="600"/>
              </a:spcBef>
              <a:buFont typeface="Arial" charset="0"/>
              <a:buChar char="•"/>
              <a:defRPr/>
            </a:lvl4pPr>
            <a:lvl5pPr marL="914400" indent="-228600">
              <a:spcBef>
                <a:spcPts val="600"/>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5760" y="1280160"/>
            <a:ext cx="11704320" cy="1877437"/>
          </a:xfrm>
        </p:spPr>
        <p:txBody>
          <a:bodyPr>
            <a:spAutoFit/>
          </a:bodyPr>
          <a:lstStyle>
            <a:lvl1pPr>
              <a:spcBef>
                <a:spcPts val="600"/>
              </a:spcBef>
              <a:defRPr sz="2000"/>
            </a:lvl1pPr>
            <a:lvl2pPr>
              <a:spcBef>
                <a:spcPts val="600"/>
              </a:spcBef>
              <a:defRPr sz="2000"/>
            </a:lvl2pPr>
            <a:lvl3pPr>
              <a:spcBef>
                <a:spcPts val="600"/>
              </a:spcBef>
              <a:defRPr sz="2000"/>
            </a:lvl3pPr>
            <a:lvl4pPr>
              <a:spcBef>
                <a:spcPts val="600"/>
              </a:spcBef>
              <a:defRPr sz="2000"/>
            </a:lvl4pPr>
            <a:lvl5pPr>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59"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6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ags" Target="../tags/tag7.xml"/><Relationship Id="rId21" Type="http://schemas.openxmlformats.org/officeDocument/2006/relationships/slideLayout" Target="../slideLayouts/slideLayout21.xml"/><Relationship Id="rId34" Type="http://schemas.openxmlformats.org/officeDocument/2006/relationships/tags" Target="../tags/tag2.xml"/><Relationship Id="rId42" Type="http://schemas.openxmlformats.org/officeDocument/2006/relationships/tags" Target="../tags/tag10.xml"/><Relationship Id="rId47" Type="http://schemas.openxmlformats.org/officeDocument/2006/relationships/tags" Target="../tags/tag15.xml"/><Relationship Id="rId50" Type="http://schemas.openxmlformats.org/officeDocument/2006/relationships/tags" Target="../tags/tag18.xml"/><Relationship Id="rId55" Type="http://schemas.openxmlformats.org/officeDocument/2006/relationships/tags" Target="../tags/tag23.xml"/><Relationship Id="rId63" Type="http://schemas.openxmlformats.org/officeDocument/2006/relationships/tags" Target="../tags/tag31.xml"/><Relationship Id="rId68" Type="http://schemas.openxmlformats.org/officeDocument/2006/relationships/tags" Target="../tags/tag36.xml"/><Relationship Id="rId7" Type="http://schemas.openxmlformats.org/officeDocument/2006/relationships/slideLayout" Target="../slideLayouts/slideLayout7.xml"/><Relationship Id="rId71" Type="http://schemas.openxmlformats.org/officeDocument/2006/relationships/tags" Target="../tags/tag39.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tags" Target="../tags/tag5.xml"/><Relationship Id="rId40" Type="http://schemas.openxmlformats.org/officeDocument/2006/relationships/tags" Target="../tags/tag8.xml"/><Relationship Id="rId45" Type="http://schemas.openxmlformats.org/officeDocument/2006/relationships/tags" Target="../tags/tag13.xml"/><Relationship Id="rId53" Type="http://schemas.openxmlformats.org/officeDocument/2006/relationships/tags" Target="../tags/tag21.xml"/><Relationship Id="rId58" Type="http://schemas.openxmlformats.org/officeDocument/2006/relationships/tags" Target="../tags/tag26.xml"/><Relationship Id="rId66" Type="http://schemas.openxmlformats.org/officeDocument/2006/relationships/tags" Target="../tags/tag3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ags" Target="../tags/tag4.xml"/><Relationship Id="rId49" Type="http://schemas.openxmlformats.org/officeDocument/2006/relationships/tags" Target="../tags/tag17.xml"/><Relationship Id="rId57" Type="http://schemas.openxmlformats.org/officeDocument/2006/relationships/tags" Target="../tags/tag25.xml"/><Relationship Id="rId61" Type="http://schemas.openxmlformats.org/officeDocument/2006/relationships/tags" Target="../tags/tag2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ags" Target="../tags/tag12.xml"/><Relationship Id="rId52" Type="http://schemas.openxmlformats.org/officeDocument/2006/relationships/tags" Target="../tags/tag20.xml"/><Relationship Id="rId60" Type="http://schemas.openxmlformats.org/officeDocument/2006/relationships/tags" Target="../tags/tag28.xml"/><Relationship Id="rId65" Type="http://schemas.openxmlformats.org/officeDocument/2006/relationships/tags" Target="../tags/tag3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ags" Target="../tags/tag3.xml"/><Relationship Id="rId43" Type="http://schemas.openxmlformats.org/officeDocument/2006/relationships/tags" Target="../tags/tag11.xml"/><Relationship Id="rId48" Type="http://schemas.openxmlformats.org/officeDocument/2006/relationships/tags" Target="../tags/tag16.xml"/><Relationship Id="rId56" Type="http://schemas.openxmlformats.org/officeDocument/2006/relationships/tags" Target="../tags/tag24.xml"/><Relationship Id="rId64" Type="http://schemas.openxmlformats.org/officeDocument/2006/relationships/tags" Target="../tags/tag32.xml"/><Relationship Id="rId69" Type="http://schemas.openxmlformats.org/officeDocument/2006/relationships/tags" Target="../tags/tag37.xml"/><Relationship Id="rId8" Type="http://schemas.openxmlformats.org/officeDocument/2006/relationships/slideLayout" Target="../slideLayouts/slideLayout8.xml"/><Relationship Id="rId51" Type="http://schemas.openxmlformats.org/officeDocument/2006/relationships/tags" Target="../tags/tag19.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1.xml"/><Relationship Id="rId38" Type="http://schemas.openxmlformats.org/officeDocument/2006/relationships/tags" Target="../tags/tag6.xml"/><Relationship Id="rId46" Type="http://schemas.openxmlformats.org/officeDocument/2006/relationships/tags" Target="../tags/tag14.xml"/><Relationship Id="rId59" Type="http://schemas.openxmlformats.org/officeDocument/2006/relationships/tags" Target="../tags/tag27.xml"/><Relationship Id="rId67" Type="http://schemas.openxmlformats.org/officeDocument/2006/relationships/tags" Target="../tags/tag35.xml"/><Relationship Id="rId20" Type="http://schemas.openxmlformats.org/officeDocument/2006/relationships/slideLayout" Target="../slideLayouts/slideLayout20.xml"/><Relationship Id="rId41" Type="http://schemas.openxmlformats.org/officeDocument/2006/relationships/tags" Target="../tags/tag9.xml"/><Relationship Id="rId54" Type="http://schemas.openxmlformats.org/officeDocument/2006/relationships/tags" Target="../tags/tag22.xml"/><Relationship Id="rId62" Type="http://schemas.openxmlformats.org/officeDocument/2006/relationships/tags" Target="../tags/tag30.xml"/><Relationship Id="rId70" Type="http://schemas.openxmlformats.org/officeDocument/2006/relationships/tags" Target="../tags/tag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365760"/>
            <a:ext cx="11704320" cy="914400"/>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65760" y="1280160"/>
            <a:ext cx="11704320" cy="1828800"/>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33"/>
            </p:custDataLst>
          </p:nvPr>
        </p:nvSpPr>
        <p:spPr bwMode="auto">
          <a:xfrm>
            <a:off x="-1681401" y="743"/>
            <a:ext cx="548640" cy="548640"/>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4"/>
            </p:custDataLst>
          </p:nvPr>
        </p:nvSpPr>
        <p:spPr bwMode="auto">
          <a:xfrm>
            <a:off x="-1133721" y="743"/>
            <a:ext cx="548640" cy="548640"/>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5"/>
            </p:custDataLst>
          </p:nvPr>
        </p:nvSpPr>
        <p:spPr bwMode="auto">
          <a:xfrm>
            <a:off x="-576884" y="743"/>
            <a:ext cx="548640" cy="548640"/>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6"/>
            </p:custDataLst>
          </p:nvPr>
        </p:nvSpPr>
        <p:spPr bwMode="auto">
          <a:xfrm>
            <a:off x="-1681291" y="1103972"/>
            <a:ext cx="548640" cy="548640"/>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7"/>
            </p:custDataLst>
          </p:nvPr>
        </p:nvSpPr>
        <p:spPr bwMode="auto">
          <a:xfrm>
            <a:off x="-1133841" y="1103972"/>
            <a:ext cx="548640" cy="548640"/>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8"/>
            </p:custDataLst>
          </p:nvPr>
        </p:nvSpPr>
        <p:spPr bwMode="auto">
          <a:xfrm>
            <a:off x="-576867" y="1103972"/>
            <a:ext cx="548640" cy="548640"/>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9"/>
            </p:custDataLst>
          </p:nvPr>
        </p:nvSpPr>
        <p:spPr bwMode="auto">
          <a:xfrm>
            <a:off x="-1671156" y="2214110"/>
            <a:ext cx="558441" cy="548640"/>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40"/>
            </p:custDataLst>
          </p:nvPr>
        </p:nvSpPr>
        <p:spPr bwMode="auto">
          <a:xfrm>
            <a:off x="-1122239" y="2214110"/>
            <a:ext cx="554181" cy="548640"/>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41"/>
            </p:custDataLst>
          </p:nvPr>
        </p:nvSpPr>
        <p:spPr bwMode="auto">
          <a:xfrm>
            <a:off x="-566730" y="2214110"/>
            <a:ext cx="548640" cy="548640"/>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42"/>
            </p:custDataLst>
          </p:nvPr>
        </p:nvSpPr>
        <p:spPr bwMode="auto">
          <a:xfrm>
            <a:off x="-1692162" y="3309985"/>
            <a:ext cx="567965" cy="548640"/>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43"/>
            </p:custDataLst>
          </p:nvPr>
        </p:nvSpPr>
        <p:spPr bwMode="auto">
          <a:xfrm>
            <a:off x="-1135187" y="3309985"/>
            <a:ext cx="558414" cy="548640"/>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4"/>
            </p:custDataLst>
          </p:nvPr>
        </p:nvSpPr>
        <p:spPr bwMode="auto">
          <a:xfrm>
            <a:off x="-578211" y="3309985"/>
            <a:ext cx="548640" cy="548640"/>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5"/>
            </p:custDataLst>
          </p:nvPr>
        </p:nvSpPr>
        <p:spPr bwMode="auto">
          <a:xfrm>
            <a:off x="-1683905" y="4403050"/>
            <a:ext cx="561903" cy="548640"/>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6"/>
            </p:custDataLst>
          </p:nvPr>
        </p:nvSpPr>
        <p:spPr bwMode="auto">
          <a:xfrm>
            <a:off x="-1130214" y="4403050"/>
            <a:ext cx="548640" cy="548640"/>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7"/>
            </p:custDataLst>
          </p:nvPr>
        </p:nvSpPr>
        <p:spPr bwMode="auto">
          <a:xfrm>
            <a:off x="-581452" y="4403050"/>
            <a:ext cx="548640" cy="548640"/>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8"/>
            </p:custDataLst>
          </p:nvPr>
        </p:nvSpPr>
        <p:spPr bwMode="auto">
          <a:xfrm>
            <a:off x="-1681291" y="556310"/>
            <a:ext cx="548640" cy="548640"/>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9"/>
            </p:custDataLst>
          </p:nvPr>
        </p:nvSpPr>
        <p:spPr bwMode="auto">
          <a:xfrm>
            <a:off x="-1133840" y="556302"/>
            <a:ext cx="557069" cy="548640"/>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50"/>
            </p:custDataLst>
          </p:nvPr>
        </p:nvSpPr>
        <p:spPr bwMode="auto">
          <a:xfrm>
            <a:off x="-576884" y="556310"/>
            <a:ext cx="548640" cy="548640"/>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51"/>
            </p:custDataLst>
          </p:nvPr>
        </p:nvSpPr>
        <p:spPr bwMode="auto">
          <a:xfrm>
            <a:off x="-1681539" y="1659530"/>
            <a:ext cx="548640" cy="548640"/>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52"/>
            </p:custDataLst>
          </p:nvPr>
        </p:nvSpPr>
        <p:spPr bwMode="auto">
          <a:xfrm>
            <a:off x="-1132925" y="1659530"/>
            <a:ext cx="548640" cy="548640"/>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53"/>
            </p:custDataLst>
          </p:nvPr>
        </p:nvSpPr>
        <p:spPr bwMode="auto">
          <a:xfrm>
            <a:off x="-576884" y="1659530"/>
            <a:ext cx="548640" cy="548640"/>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4"/>
            </p:custDataLst>
          </p:nvPr>
        </p:nvSpPr>
        <p:spPr bwMode="auto">
          <a:xfrm>
            <a:off x="-1686837" y="2762750"/>
            <a:ext cx="545775" cy="548640"/>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5"/>
            </p:custDataLst>
          </p:nvPr>
        </p:nvSpPr>
        <p:spPr bwMode="auto">
          <a:xfrm>
            <a:off x="-1133483" y="2762750"/>
            <a:ext cx="549210" cy="548640"/>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6"/>
            </p:custDataLst>
          </p:nvPr>
        </p:nvSpPr>
        <p:spPr bwMode="auto">
          <a:xfrm>
            <a:off x="-585201" y="2762750"/>
            <a:ext cx="558182" cy="548640"/>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7"/>
            </p:custDataLst>
          </p:nvPr>
        </p:nvSpPr>
        <p:spPr bwMode="auto">
          <a:xfrm>
            <a:off x="-1692163" y="3857220"/>
            <a:ext cx="558680" cy="548640"/>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8"/>
            </p:custDataLst>
          </p:nvPr>
        </p:nvSpPr>
        <p:spPr bwMode="auto">
          <a:xfrm>
            <a:off x="-1136129" y="3857220"/>
            <a:ext cx="576145" cy="548640"/>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9"/>
            </p:custDataLst>
          </p:nvPr>
        </p:nvSpPr>
        <p:spPr bwMode="auto">
          <a:xfrm>
            <a:off x="-579309" y="3857220"/>
            <a:ext cx="546497" cy="548640"/>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60"/>
            </p:custDataLst>
          </p:nvPr>
        </p:nvSpPr>
        <p:spPr bwMode="auto">
          <a:xfrm>
            <a:off x="-1683907" y="4957630"/>
            <a:ext cx="561904" cy="548640"/>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61"/>
            </p:custDataLst>
          </p:nvPr>
        </p:nvSpPr>
        <p:spPr bwMode="auto">
          <a:xfrm>
            <a:off x="-1129734" y="4957630"/>
            <a:ext cx="548640" cy="54864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62"/>
            </p:custDataLst>
          </p:nvPr>
        </p:nvSpPr>
        <p:spPr bwMode="auto">
          <a:xfrm>
            <a:off x="-581455" y="4957630"/>
            <a:ext cx="548889" cy="548640"/>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63"/>
            </p:custDataLst>
          </p:nvPr>
        </p:nvSpPr>
        <p:spPr bwMode="auto">
          <a:xfrm>
            <a:off x="-1129642" y="5504243"/>
            <a:ext cx="548640" cy="548640"/>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4"/>
            </p:custDataLst>
          </p:nvPr>
        </p:nvSpPr>
        <p:spPr bwMode="auto">
          <a:xfrm>
            <a:off x="-581361" y="5504243"/>
            <a:ext cx="548889" cy="548640"/>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5"/>
            </p:custDataLst>
          </p:nvPr>
        </p:nvSpPr>
        <p:spPr bwMode="auto">
          <a:xfrm>
            <a:off x="-1141894" y="6052899"/>
            <a:ext cx="560892" cy="548640"/>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6"/>
            </p:custDataLst>
          </p:nvPr>
        </p:nvSpPr>
        <p:spPr bwMode="auto">
          <a:xfrm>
            <a:off x="-1683906" y="6051325"/>
            <a:ext cx="547972" cy="548640"/>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7"/>
            </p:custDataLst>
          </p:nvPr>
        </p:nvSpPr>
        <p:spPr bwMode="auto">
          <a:xfrm>
            <a:off x="-585202" y="6052885"/>
            <a:ext cx="559864" cy="548655"/>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8"/>
            </p:custDataLst>
          </p:nvPr>
        </p:nvSpPr>
        <p:spPr bwMode="auto">
          <a:xfrm>
            <a:off x="-1683906" y="5504235"/>
            <a:ext cx="548640" cy="548640"/>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9"/>
            </p:custDataLst>
          </p:nvPr>
        </p:nvSpPr>
        <p:spPr bwMode="auto">
          <a:xfrm>
            <a:off x="-1144617" y="6766560"/>
            <a:ext cx="547174" cy="548640"/>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70"/>
            </p:custDataLst>
          </p:nvPr>
        </p:nvSpPr>
        <p:spPr bwMode="auto">
          <a:xfrm>
            <a:off x="-1695387" y="6766560"/>
            <a:ext cx="540618" cy="548640"/>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71"/>
            </p:custDataLst>
          </p:nvPr>
        </p:nvSpPr>
        <p:spPr bwMode="auto">
          <a:xfrm>
            <a:off x="-587549" y="6766547"/>
            <a:ext cx="546250" cy="548655"/>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07" r:id="rId1"/>
    <p:sldLayoutId id="2147484208" r:id="rId2"/>
    <p:sldLayoutId id="2147484209" r:id="rId3"/>
    <p:sldLayoutId id="2147484197" r:id="rId4"/>
    <p:sldLayoutId id="2147484087" r:id="rId5"/>
    <p:sldLayoutId id="2147484098" r:id="rId6"/>
    <p:sldLayoutId id="2147484086" r:id="rId7"/>
    <p:sldLayoutId id="2147484099" r:id="rId8"/>
    <p:sldLayoutId id="2147484106" r:id="rId9"/>
    <p:sldLayoutId id="2147484092" r:id="rId10"/>
    <p:sldLayoutId id="2147484196" r:id="rId11"/>
    <p:sldLayoutId id="2147484201" r:id="rId12"/>
    <p:sldLayoutId id="2147484198" r:id="rId13"/>
    <p:sldLayoutId id="2147484202" r:id="rId14"/>
    <p:sldLayoutId id="2147484199" r:id="rId15"/>
    <p:sldLayoutId id="2147484200" r:id="rId16"/>
    <p:sldLayoutId id="2147484130" r:id="rId17"/>
    <p:sldLayoutId id="2147484205" r:id="rId18"/>
    <p:sldLayoutId id="2147484206" r:id="rId19"/>
    <p:sldLayoutId id="2147484093" r:id="rId20"/>
    <p:sldLayoutId id="2147484127" r:id="rId21"/>
    <p:sldLayoutId id="2147484094" r:id="rId22"/>
    <p:sldLayoutId id="2147484195" r:id="rId23"/>
    <p:sldLayoutId id="2147484096" r:id="rId24"/>
    <p:sldLayoutId id="2147484210" r:id="rId25"/>
    <p:sldLayoutId id="2147484211" r:id="rId26"/>
    <p:sldLayoutId id="2147484212" r:id="rId27"/>
    <p:sldLayoutId id="2147484213" r:id="rId28"/>
    <p:sldLayoutId id="2147484214" r:id="rId29"/>
    <p:sldLayoutId id="2147484215" r:id="rId30"/>
    <p:sldLayoutId id="2147484216" r:id="rId31"/>
  </p:sldLayoutIdLst>
  <p:transition>
    <p:fade/>
  </p:transition>
  <p:txStyles>
    <p:title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1pPr>
      <a:lvl2pPr marL="4572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8" Type="http://schemas.openxmlformats.org/officeDocument/2006/relationships/image" Target="../media/image25.tiff"/><Relationship Id="rId3" Type="http://schemas.openxmlformats.org/officeDocument/2006/relationships/image" Target="../media/image20.tiff"/><Relationship Id="rId7" Type="http://schemas.openxmlformats.org/officeDocument/2006/relationships/image" Target="../media/image24.tiff"/><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3.tiff"/><Relationship Id="rId11" Type="http://schemas.openxmlformats.org/officeDocument/2006/relationships/image" Target="../media/image28.tiff"/><Relationship Id="rId5" Type="http://schemas.openxmlformats.org/officeDocument/2006/relationships/image" Target="../media/image22.tiff"/><Relationship Id="rId10" Type="http://schemas.openxmlformats.org/officeDocument/2006/relationships/image" Target="../media/image27.tiff"/><Relationship Id="rId4" Type="http://schemas.openxmlformats.org/officeDocument/2006/relationships/image" Target="../media/image21.tiff"/><Relationship Id="rId9" Type="http://schemas.openxmlformats.org/officeDocument/2006/relationships/image" Target="../media/image26.tif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1.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3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image" Target="../media/image17.jpg&amp;ehk=Gkgf4IJOM3Ym8"/><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0.xml"/><Relationship Id="rId4" Type="http://schemas.openxmlformats.org/officeDocument/2006/relationships/image" Target="../media/image19.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274637" y="1677399"/>
            <a:ext cx="8229600" cy="1097280"/>
          </a:xfrm>
          <a:noFill/>
        </p:spPr>
        <p:txBody>
          <a:bodyPr lIns="91440" tIns="91440" rIns="91440" bIns="91440" anchor="t" anchorCtr="0"/>
          <a:lstStyle>
            <a:lvl1pPr>
              <a:defRPr sz="6000" spc="-80" baseline="0">
                <a:solidFill>
                  <a:srgbClr val="0072C6"/>
                </a:solidFill>
              </a:defRPr>
            </a:lvl1pPr>
          </a:lstStyle>
          <a:p>
            <a:r>
              <a:rPr lang="en-US" dirty="0">
                <a:solidFill>
                  <a:schemeClr val="bg1"/>
                </a:solidFill>
              </a:rPr>
              <a:t>Bots in the real world</a:t>
            </a:r>
          </a:p>
        </p:txBody>
      </p:sp>
      <p:sp>
        <p:nvSpPr>
          <p:cNvPr id="3" name="Text Placeholder 2">
            <a:extLst>
              <a:ext uri="{FF2B5EF4-FFF2-40B4-BE49-F238E27FC236}">
                <a16:creationId xmlns:a16="http://schemas.microsoft.com/office/drawing/2014/main" id="{1F07379C-D1D9-46D8-BCDA-C9DB9109041E}"/>
              </a:ext>
            </a:extLst>
          </p:cNvPr>
          <p:cNvSpPr>
            <a:spLocks noGrp="1"/>
          </p:cNvSpPr>
          <p:nvPr>
            <p:ph type="body" sz="quarter" idx="12"/>
          </p:nvPr>
        </p:nvSpPr>
        <p:spPr>
          <a:xfrm>
            <a:off x="274638" y="4259262"/>
            <a:ext cx="8436348" cy="914400"/>
          </a:xfrm>
        </p:spPr>
        <p:txBody>
          <a:bodyPr/>
          <a:lstStyle/>
          <a:p>
            <a:r>
              <a:rPr lang="en-US" dirty="0"/>
              <a:t>Christopher Harrison</a:t>
            </a:r>
          </a:p>
          <a:p>
            <a:r>
              <a:rPr lang="en-US" dirty="0"/>
              <a:t>SDE, DX, Microsoft</a:t>
            </a:r>
          </a:p>
          <a:p>
            <a:r>
              <a:rPr lang="en-US" dirty="0"/>
              <a:t>@</a:t>
            </a:r>
            <a:r>
              <a:rPr lang="en-US" dirty="0" err="1"/>
              <a:t>geektrainer</a:t>
            </a:r>
            <a:endParaRPr lang="en-US" dirty="0"/>
          </a:p>
        </p:txBody>
      </p:sp>
    </p:spTree>
    <p:extLst>
      <p:ext uri="{BB962C8B-B14F-4D97-AF65-F5344CB8AC3E}">
        <p14:creationId xmlns:p14="http://schemas.microsoft.com/office/powerpoint/2010/main" val="18423091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3090317" y="2842204"/>
            <a:ext cx="6480720" cy="2179058"/>
          </a:xfrm>
        </p:spPr>
        <p:txBody>
          <a:bodyPr/>
          <a:lstStyle/>
          <a:p>
            <a:r>
              <a:rPr lang="en-US" dirty="0"/>
              <a:t>A bot is an app</a:t>
            </a:r>
            <a:br>
              <a:rPr lang="en-US" dirty="0"/>
            </a:br>
            <a:endParaRPr lang="en-US" dirty="0"/>
          </a:p>
        </p:txBody>
      </p:sp>
    </p:spTree>
    <p:extLst>
      <p:ext uri="{BB962C8B-B14F-4D97-AF65-F5344CB8AC3E}">
        <p14:creationId xmlns:p14="http://schemas.microsoft.com/office/powerpoint/2010/main" val="1124117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Similar design, different paradigm</a:t>
            </a:r>
          </a:p>
        </p:txBody>
      </p:sp>
      <p:grpSp>
        <p:nvGrpSpPr>
          <p:cNvPr id="3" name="Group 2"/>
          <p:cNvGrpSpPr/>
          <p:nvPr/>
        </p:nvGrpSpPr>
        <p:grpSpPr>
          <a:xfrm>
            <a:off x="274637" y="1432292"/>
            <a:ext cx="5601457" cy="4808170"/>
            <a:chOff x="274637" y="1432292"/>
            <a:chExt cx="5601457" cy="4808170"/>
          </a:xfrm>
        </p:grpSpPr>
        <p:sp>
          <p:nvSpPr>
            <p:cNvPr id="7" name="Rectangle: Rounded Corners 6"/>
            <p:cNvSpPr/>
            <p:nvPr/>
          </p:nvSpPr>
          <p:spPr>
            <a:xfrm>
              <a:off x="274637" y="1432292"/>
              <a:ext cx="5601457" cy="4808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Traditional Application</a:t>
              </a:r>
            </a:p>
          </p:txBody>
        </p:sp>
        <p:sp>
          <p:nvSpPr>
            <p:cNvPr id="8" name="Rectangle 7"/>
            <p:cNvSpPr/>
            <p:nvPr/>
          </p:nvSpPr>
          <p:spPr>
            <a:xfrm>
              <a:off x="1302439" y="2393497"/>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Main Screen</a:t>
              </a:r>
            </a:p>
          </p:txBody>
        </p:sp>
        <p:sp>
          <p:nvSpPr>
            <p:cNvPr id="9" name="Rectangle 8"/>
            <p:cNvSpPr/>
            <p:nvPr/>
          </p:nvSpPr>
          <p:spPr>
            <a:xfrm>
              <a:off x="1302439" y="4304300"/>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New Order Screen</a:t>
              </a:r>
            </a:p>
          </p:txBody>
        </p:sp>
        <p:sp>
          <p:nvSpPr>
            <p:cNvPr id="10" name="Rectangle 9"/>
            <p:cNvSpPr/>
            <p:nvPr/>
          </p:nvSpPr>
          <p:spPr>
            <a:xfrm>
              <a:off x="3573578" y="4304300"/>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Product Search Screen</a:t>
              </a:r>
            </a:p>
          </p:txBody>
        </p:sp>
        <p:cxnSp>
          <p:nvCxnSpPr>
            <p:cNvPr id="11" name="Straight Arrow Connector 10"/>
            <p:cNvCxnSpPr>
              <a:stCxn id="8" idx="2"/>
              <a:endCxn id="9" idx="0"/>
            </p:cNvCxnSpPr>
            <p:nvPr/>
          </p:nvCxnSpPr>
          <p:spPr>
            <a:xfrm>
              <a:off x="2004892" y="3368454"/>
              <a:ext cx="0" cy="935846"/>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p:cNvCxnSpPr>
              <a:cxnSpLocks/>
              <a:stCxn id="9" idx="3"/>
              <a:endCxn id="10" idx="1"/>
            </p:cNvCxnSpPr>
            <p:nvPr/>
          </p:nvCxnSpPr>
          <p:spPr>
            <a:xfrm>
              <a:off x="2707345" y="4791779"/>
              <a:ext cx="866233" cy="0"/>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grpSp>
      <p:grpSp>
        <p:nvGrpSpPr>
          <p:cNvPr id="2" name="Group 1"/>
          <p:cNvGrpSpPr/>
          <p:nvPr/>
        </p:nvGrpSpPr>
        <p:grpSpPr>
          <a:xfrm>
            <a:off x="6446837" y="1432292"/>
            <a:ext cx="5601457" cy="4808170"/>
            <a:chOff x="6446837" y="1432292"/>
            <a:chExt cx="5601457" cy="4808170"/>
          </a:xfrm>
        </p:grpSpPr>
        <p:sp>
          <p:nvSpPr>
            <p:cNvPr id="13" name="Rectangle: Rounded Corners 12"/>
            <p:cNvSpPr/>
            <p:nvPr/>
          </p:nvSpPr>
          <p:spPr>
            <a:xfrm>
              <a:off x="6446837" y="1432292"/>
              <a:ext cx="5601457" cy="4808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Bot</a:t>
              </a:r>
            </a:p>
          </p:txBody>
        </p:sp>
        <p:sp>
          <p:nvSpPr>
            <p:cNvPr id="14" name="Rectangle 13"/>
            <p:cNvSpPr/>
            <p:nvPr/>
          </p:nvSpPr>
          <p:spPr>
            <a:xfrm>
              <a:off x="7525563" y="2393497"/>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Root Dialog</a:t>
              </a:r>
            </a:p>
          </p:txBody>
        </p:sp>
        <p:sp>
          <p:nvSpPr>
            <p:cNvPr id="15" name="Rectangle 14"/>
            <p:cNvSpPr/>
            <p:nvPr/>
          </p:nvSpPr>
          <p:spPr>
            <a:xfrm>
              <a:off x="7525563" y="4304300"/>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New Order Dialog</a:t>
              </a:r>
            </a:p>
          </p:txBody>
        </p:sp>
        <p:sp>
          <p:nvSpPr>
            <p:cNvPr id="16" name="Rectangle 15"/>
            <p:cNvSpPr/>
            <p:nvPr/>
          </p:nvSpPr>
          <p:spPr>
            <a:xfrm>
              <a:off x="9796702" y="4304300"/>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Product Search Dialog</a:t>
              </a:r>
            </a:p>
          </p:txBody>
        </p:sp>
        <p:cxnSp>
          <p:nvCxnSpPr>
            <p:cNvPr id="18" name="Straight Arrow Connector 17"/>
            <p:cNvCxnSpPr>
              <a:stCxn id="14" idx="2"/>
              <a:endCxn id="15" idx="0"/>
            </p:cNvCxnSpPr>
            <p:nvPr/>
          </p:nvCxnSpPr>
          <p:spPr>
            <a:xfrm>
              <a:off x="8228016" y="3368454"/>
              <a:ext cx="0" cy="935846"/>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a:cxnSpLocks/>
              <a:stCxn id="15" idx="3"/>
              <a:endCxn id="16" idx="1"/>
            </p:cNvCxnSpPr>
            <p:nvPr/>
          </p:nvCxnSpPr>
          <p:spPr>
            <a:xfrm>
              <a:off x="8930469" y="4791779"/>
              <a:ext cx="866233" cy="0"/>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385063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932F76-0471-4465-8D55-A1401156D42D}"/>
              </a:ext>
            </a:extLst>
          </p:cNvPr>
          <p:cNvSpPr>
            <a:spLocks noGrp="1"/>
          </p:cNvSpPr>
          <p:nvPr>
            <p:ph type="title"/>
          </p:nvPr>
        </p:nvSpPr>
        <p:spPr/>
        <p:txBody>
          <a:bodyPr/>
          <a:lstStyle/>
          <a:p>
            <a:r>
              <a:rPr lang="en-US" dirty="0"/>
              <a:t>Project Murphy</a:t>
            </a:r>
          </a:p>
        </p:txBody>
      </p:sp>
    </p:spTree>
    <p:extLst>
      <p:ext uri="{BB962C8B-B14F-4D97-AF65-F5344CB8AC3E}">
        <p14:creationId xmlns:p14="http://schemas.microsoft.com/office/powerpoint/2010/main" val="12012076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Flowchart: Process 8"/>
          <p:cNvSpPr/>
          <p:nvPr/>
        </p:nvSpPr>
        <p:spPr bwMode="auto">
          <a:xfrm>
            <a:off x="413679" y="2487620"/>
            <a:ext cx="2582687" cy="230227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t" anchorCtr="0"/>
          <a:lstStyle/>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Bot web service</a:t>
            </a:r>
          </a:p>
        </p:txBody>
      </p:sp>
      <p:sp>
        <p:nvSpPr>
          <p:cNvPr id="7" name="Flowchart: Process 8"/>
          <p:cNvSpPr/>
          <p:nvPr/>
        </p:nvSpPr>
        <p:spPr bwMode="auto">
          <a:xfrm>
            <a:off x="649048" y="2954157"/>
            <a:ext cx="2141771" cy="984558"/>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Your bot code</a:t>
            </a:r>
          </a:p>
        </p:txBody>
      </p:sp>
      <p:grpSp>
        <p:nvGrpSpPr>
          <p:cNvPr id="4" name="Connector Service"/>
          <p:cNvGrpSpPr/>
          <p:nvPr/>
        </p:nvGrpSpPr>
        <p:grpSpPr>
          <a:xfrm>
            <a:off x="2758538" y="1829616"/>
            <a:ext cx="6156256" cy="1809144"/>
            <a:chOff x="2758538" y="1829616"/>
            <a:chExt cx="6156256" cy="1809144"/>
          </a:xfrm>
        </p:grpSpPr>
        <p:sp>
          <p:nvSpPr>
            <p:cNvPr id="21" name="TextBox 20"/>
            <p:cNvSpPr txBox="1"/>
            <p:nvPr/>
          </p:nvSpPr>
          <p:spPr>
            <a:xfrm>
              <a:off x="5205865" y="1829616"/>
              <a:ext cx="2681419" cy="400110"/>
            </a:xfrm>
            <a:prstGeom prst="rect">
              <a:avLst/>
            </a:prstGeom>
            <a:noFill/>
          </p:spPr>
          <p:txBody>
            <a:bodyPr wrap="squar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Bot Connector Service</a:t>
              </a:r>
            </a:p>
          </p:txBody>
        </p:sp>
        <p:grpSp>
          <p:nvGrpSpPr>
            <p:cNvPr id="2" name="Connector service"/>
            <p:cNvGrpSpPr/>
            <p:nvPr/>
          </p:nvGrpSpPr>
          <p:grpSpPr>
            <a:xfrm>
              <a:off x="2758538" y="2294475"/>
              <a:ext cx="6156256" cy="1344285"/>
              <a:chOff x="2758538" y="2294475"/>
              <a:chExt cx="6156256" cy="1344285"/>
            </a:xfrm>
          </p:grpSpPr>
          <p:sp>
            <p:nvSpPr>
              <p:cNvPr id="20" name="Rectangle 19"/>
              <p:cNvSpPr/>
              <p:nvPr/>
            </p:nvSpPr>
            <p:spPr>
              <a:xfrm>
                <a:off x="4012999" y="2294475"/>
                <a:ext cx="4901795" cy="1344285"/>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Message input &lt;&gt; output</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State Management</a:t>
                </a:r>
              </a:p>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endParaRPr>
              </a:p>
            </p:txBody>
          </p:sp>
          <p:cxnSp>
            <p:nvCxnSpPr>
              <p:cNvPr id="28" name="Straight Arrow Connector 27"/>
              <p:cNvCxnSpPr/>
              <p:nvPr/>
            </p:nvCxnSpPr>
            <p:spPr>
              <a:xfrm>
                <a:off x="2758538" y="3347421"/>
                <a:ext cx="1254461" cy="0"/>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grpSp>
        <p:nvGrpSpPr>
          <p:cNvPr id="6" name="Custom Services"/>
          <p:cNvGrpSpPr/>
          <p:nvPr/>
        </p:nvGrpSpPr>
        <p:grpSpPr>
          <a:xfrm>
            <a:off x="400532" y="3938715"/>
            <a:ext cx="2667298" cy="2707456"/>
            <a:chOff x="400532" y="3938715"/>
            <a:chExt cx="2667298" cy="2707456"/>
          </a:xfrm>
        </p:grpSpPr>
        <p:cxnSp>
          <p:nvCxnSpPr>
            <p:cNvPr id="29" name="Straight Arrow Connector 28"/>
            <p:cNvCxnSpPr>
              <a:cxnSpLocks/>
              <a:stCxn id="8" idx="2"/>
            </p:cNvCxnSpPr>
            <p:nvPr/>
          </p:nvCxnSpPr>
          <p:spPr>
            <a:xfrm>
              <a:off x="1719934" y="3938715"/>
              <a:ext cx="0" cy="1092972"/>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Flowchart: Process 8"/>
            <p:cNvSpPr/>
            <p:nvPr/>
          </p:nvSpPr>
          <p:spPr bwMode="auto">
            <a:xfrm>
              <a:off x="400532" y="5031687"/>
              <a:ext cx="2667298" cy="1614484"/>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Other services, APIs,</a:t>
              </a:r>
            </a:p>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Databases, Azure Machine Learning, Azure Search, </a:t>
              </a:r>
              <a:r>
                <a:rPr kumimoji="0" lang="en-US" sz="1800" b="0" i="0" u="none" strike="noStrike" kern="0" cap="none" spc="0" normalizeH="0" baseline="0" noProof="0" dirty="0" err="1">
                  <a:ln>
                    <a:noFill/>
                  </a:ln>
                  <a:solidFill>
                    <a:srgbClr val="FFFFFF"/>
                  </a:solidFill>
                  <a:effectLst/>
                  <a:uLnTx/>
                  <a:uFillTx/>
                  <a:latin typeface="Segoe UI Light"/>
                  <a:ea typeface="Segoe UI" pitchFamily="34" charset="0"/>
                  <a:cs typeface="Segoe UI" pitchFamily="34" charset="0"/>
                </a:rPr>
                <a:t>etc</a:t>
              </a: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a:t>
              </a:r>
            </a:p>
          </p:txBody>
        </p:sp>
      </p:grpSp>
      <p:sp>
        <p:nvSpPr>
          <p:cNvPr id="31" name="TextBox 30"/>
          <p:cNvSpPr txBox="1"/>
          <p:nvPr/>
        </p:nvSpPr>
        <p:spPr>
          <a:xfrm>
            <a:off x="2743997" y="3039213"/>
            <a:ext cx="1770339" cy="276999"/>
          </a:xfrm>
          <a:prstGeom prst="rect">
            <a:avLst/>
          </a:prstGeom>
          <a:noFill/>
        </p:spPr>
        <p:txBody>
          <a:bodyPr wrap="squar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Bot Builder SDK</a:t>
            </a:r>
          </a:p>
        </p:txBody>
      </p:sp>
      <p:grpSp>
        <p:nvGrpSpPr>
          <p:cNvPr id="5" name="Cognitive Services"/>
          <p:cNvGrpSpPr/>
          <p:nvPr/>
        </p:nvGrpSpPr>
        <p:grpSpPr>
          <a:xfrm>
            <a:off x="2838585" y="3818699"/>
            <a:ext cx="6108490" cy="2836733"/>
            <a:chOff x="2838585" y="3818699"/>
            <a:chExt cx="6108490" cy="2836733"/>
          </a:xfrm>
        </p:grpSpPr>
        <p:sp>
          <p:nvSpPr>
            <p:cNvPr id="8" name="Rectangle 7"/>
            <p:cNvSpPr/>
            <p:nvPr/>
          </p:nvSpPr>
          <p:spPr>
            <a:xfrm>
              <a:off x="4045280" y="4958173"/>
              <a:ext cx="4901795" cy="1697259"/>
            </a:xfrm>
            <a:prstGeom prst="rect">
              <a:avLst/>
            </a:prstGeom>
            <a:solidFill>
              <a:schemeClr val="bg1">
                <a:lumMod val="95000"/>
              </a:schemeClr>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Segoe UI Light"/>
                <a:ea typeface="+mn-ea"/>
                <a:cs typeface="+mn-cs"/>
              </a:endParaRPr>
            </a:p>
          </p:txBody>
        </p:sp>
        <p:sp>
          <p:nvSpPr>
            <p:cNvPr id="9" name="Rectangle 8"/>
            <p:cNvSpPr/>
            <p:nvPr/>
          </p:nvSpPr>
          <p:spPr>
            <a:xfrm>
              <a:off x="5325342"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Entity</a:t>
              </a:r>
              <a:b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b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Extraction</a:t>
              </a:r>
            </a:p>
          </p:txBody>
        </p:sp>
        <p:sp>
          <p:nvSpPr>
            <p:cNvPr id="10" name="Rectangle 9"/>
            <p:cNvSpPr/>
            <p:nvPr/>
          </p:nvSpPr>
          <p:spPr>
            <a:xfrm>
              <a:off x="4266461"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Speech</a:t>
              </a:r>
            </a:p>
          </p:txBody>
        </p:sp>
        <p:sp>
          <p:nvSpPr>
            <p:cNvPr id="11" name="Rectangle 10"/>
            <p:cNvSpPr/>
            <p:nvPr/>
          </p:nvSpPr>
          <p:spPr>
            <a:xfrm>
              <a:off x="6384223"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Vision/Face</a:t>
              </a:r>
            </a:p>
          </p:txBody>
        </p:sp>
        <p:sp>
          <p:nvSpPr>
            <p:cNvPr id="12" name="Rectangle 11"/>
            <p:cNvSpPr/>
            <p:nvPr/>
          </p:nvSpPr>
          <p:spPr>
            <a:xfrm>
              <a:off x="4266461"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Natural Language</a:t>
              </a:r>
            </a:p>
          </p:txBody>
        </p:sp>
        <p:sp>
          <p:nvSpPr>
            <p:cNvPr id="13" name="Rectangle 12"/>
            <p:cNvSpPr/>
            <p:nvPr/>
          </p:nvSpPr>
          <p:spPr>
            <a:xfrm>
              <a:off x="5325342"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Translation</a:t>
              </a:r>
            </a:p>
          </p:txBody>
        </p:sp>
        <p:sp>
          <p:nvSpPr>
            <p:cNvPr id="14" name="Rectangle 13"/>
            <p:cNvSpPr/>
            <p:nvPr/>
          </p:nvSpPr>
          <p:spPr>
            <a:xfrm>
              <a:off x="5227063" y="4599665"/>
              <a:ext cx="2775119" cy="338554"/>
            </a:xfrm>
            <a:prstGeom prst="rect">
              <a:avLst/>
            </a:prstGeom>
          </p:spPr>
          <p:txBody>
            <a:bodyPr wrap="none">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 Microsoft Cognitive Services</a:t>
              </a:r>
            </a:p>
          </p:txBody>
        </p:sp>
        <p:sp>
          <p:nvSpPr>
            <p:cNvPr id="15" name="Rectangle 14"/>
            <p:cNvSpPr/>
            <p:nvPr/>
          </p:nvSpPr>
          <p:spPr>
            <a:xfrm>
              <a:off x="6384223"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Search</a:t>
              </a:r>
            </a:p>
          </p:txBody>
        </p:sp>
        <p:sp>
          <p:nvSpPr>
            <p:cNvPr id="16" name="Rectangle 15"/>
            <p:cNvSpPr/>
            <p:nvPr/>
          </p:nvSpPr>
          <p:spPr>
            <a:xfrm>
              <a:off x="7443103"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Emotion</a:t>
              </a:r>
            </a:p>
          </p:txBody>
        </p:sp>
        <p:sp>
          <p:nvSpPr>
            <p:cNvPr id="18" name="Rectangle 17"/>
            <p:cNvSpPr/>
            <p:nvPr/>
          </p:nvSpPr>
          <p:spPr>
            <a:xfrm>
              <a:off x="7443103"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Knowledge API</a:t>
              </a:r>
            </a:p>
          </p:txBody>
        </p:sp>
        <p:sp>
          <p:nvSpPr>
            <p:cNvPr id="19" name="Rectangle 18"/>
            <p:cNvSpPr/>
            <p:nvPr/>
          </p:nvSpPr>
          <p:spPr>
            <a:xfrm>
              <a:off x="8430254" y="5389004"/>
              <a:ext cx="433132" cy="523220"/>
            </a:xfrm>
            <a:prstGeom prst="rect">
              <a:avLst/>
            </a:prstGeom>
          </p:spPr>
          <p:txBody>
            <a:bodyPr wrap="none">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rgbClr val="0078D7">
                      <a:lumMod val="75000"/>
                    </a:srgbClr>
                  </a:solidFill>
                  <a:effectLst/>
                  <a:uLnTx/>
                  <a:uFillTx/>
                  <a:latin typeface="Segoe UI Light"/>
                  <a:ea typeface="+mn-ea"/>
                  <a:cs typeface="Segoe UI Light" panose="020B0502040204020203" pitchFamily="34" charset="0"/>
                </a:rPr>
                <a:t>…</a:t>
              </a:r>
              <a:endParaRPr kumimoji="0" lang="en-US" sz="2800" b="1" i="0" u="none" strike="noStrike" kern="0" cap="none" spc="0" normalizeH="0" baseline="0" noProof="0" dirty="0">
                <a:ln>
                  <a:noFill/>
                </a:ln>
                <a:solidFill>
                  <a:srgbClr val="0078D7">
                    <a:lumMod val="75000"/>
                  </a:srgbClr>
                </a:solidFill>
                <a:effectLst/>
                <a:uLnTx/>
                <a:uFillTx/>
                <a:latin typeface="Segoe UI Light"/>
                <a:ea typeface="+mn-ea"/>
                <a:cs typeface="+mn-cs"/>
              </a:endParaRPr>
            </a:p>
          </p:txBody>
        </p:sp>
        <p:cxnSp>
          <p:nvCxnSpPr>
            <p:cNvPr id="26" name="Straight Arrow Connector 25"/>
            <p:cNvCxnSpPr/>
            <p:nvPr/>
          </p:nvCxnSpPr>
          <p:spPr>
            <a:xfrm>
              <a:off x="6674988" y="3835127"/>
              <a:ext cx="0" cy="829044"/>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cxnSpLocks/>
            </p:cNvCxnSpPr>
            <p:nvPr/>
          </p:nvCxnSpPr>
          <p:spPr>
            <a:xfrm>
              <a:off x="2838585" y="3818699"/>
              <a:ext cx="1187673" cy="1139475"/>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rot="2554578">
              <a:off x="2904901" y="4295177"/>
              <a:ext cx="1770339" cy="276999"/>
            </a:xfrm>
            <a:prstGeom prst="rect">
              <a:avLst/>
            </a:prstGeom>
            <a:noFill/>
          </p:spPr>
          <p:txBody>
            <a:bodyPr wrap="squar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API, SDK calls</a:t>
              </a:r>
            </a:p>
          </p:txBody>
        </p:sp>
      </p:grpSp>
      <p:grpSp>
        <p:nvGrpSpPr>
          <p:cNvPr id="17" name="Channels"/>
          <p:cNvGrpSpPr/>
          <p:nvPr/>
        </p:nvGrpSpPr>
        <p:grpSpPr>
          <a:xfrm>
            <a:off x="8982903" y="888807"/>
            <a:ext cx="2824342" cy="5766626"/>
            <a:chOff x="8982903" y="888807"/>
            <a:chExt cx="2824342" cy="5766626"/>
          </a:xfrm>
        </p:grpSpPr>
        <p:sp>
          <p:nvSpPr>
            <p:cNvPr id="22" name="TextBox 21"/>
            <p:cNvSpPr txBox="1"/>
            <p:nvPr/>
          </p:nvSpPr>
          <p:spPr>
            <a:xfrm>
              <a:off x="9048156" y="888807"/>
              <a:ext cx="2759089" cy="338554"/>
            </a:xfrm>
            <a:prstGeom prst="rect">
              <a:avLst/>
            </a:prstGeom>
            <a:noFill/>
          </p:spPr>
          <p:txBody>
            <a:bodyPr wrap="non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Conversation Canvas/Channels</a:t>
              </a:r>
            </a:p>
          </p:txBody>
        </p:sp>
        <p:sp>
          <p:nvSpPr>
            <p:cNvPr id="23" name="Rectangle 22"/>
            <p:cNvSpPr/>
            <p:nvPr/>
          </p:nvSpPr>
          <p:spPr>
            <a:xfrm>
              <a:off x="9394295" y="6079098"/>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a:t>
              </a:r>
            </a:p>
          </p:txBody>
        </p:sp>
        <p:sp>
          <p:nvSpPr>
            <p:cNvPr id="24" name="Rectangle 23"/>
            <p:cNvSpPr/>
            <p:nvPr/>
          </p:nvSpPr>
          <p:spPr>
            <a:xfrm>
              <a:off x="9471778" y="6160465"/>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a:t>
              </a:r>
            </a:p>
          </p:txBody>
        </p:sp>
        <p:sp>
          <p:nvSpPr>
            <p:cNvPr id="25" name="Rectangle 24"/>
            <p:cNvSpPr/>
            <p:nvPr/>
          </p:nvSpPr>
          <p:spPr>
            <a:xfrm>
              <a:off x="9544268" y="6289673"/>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a:t>
              </a:r>
            </a:p>
          </p:txBody>
        </p:sp>
        <p:cxnSp>
          <p:nvCxnSpPr>
            <p:cNvPr id="33" name="Straight Arrow Connector 32"/>
            <p:cNvCxnSpPr/>
            <p:nvPr/>
          </p:nvCxnSpPr>
          <p:spPr>
            <a:xfrm flipV="1">
              <a:off x="8989739" y="1823886"/>
              <a:ext cx="308195" cy="6105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1">
              <a:off x="8989739" y="2748365"/>
              <a:ext cx="349017" cy="857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9008302" y="3171866"/>
              <a:ext cx="301943" cy="3673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8982903" y="3588102"/>
              <a:ext cx="355853" cy="13119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7" name="Group 36"/>
            <p:cNvGrpSpPr/>
            <p:nvPr/>
          </p:nvGrpSpPr>
          <p:grpSpPr>
            <a:xfrm>
              <a:off x="9394295" y="1403129"/>
              <a:ext cx="2116963" cy="367090"/>
              <a:chOff x="9146658" y="1243275"/>
              <a:chExt cx="2116963" cy="367090"/>
            </a:xfrm>
          </p:grpSpPr>
          <p:sp>
            <p:nvSpPr>
              <p:cNvPr id="38" name="Rectangle 37"/>
              <p:cNvSpPr/>
              <p:nvPr/>
            </p:nvSpPr>
            <p:spPr>
              <a:xfrm>
                <a:off x="9149797" y="1243275"/>
                <a:ext cx="2113824" cy="365760"/>
              </a:xfrm>
              <a:prstGeom prst="rect">
                <a:avLst/>
              </a:prstGeom>
              <a:solidFill>
                <a:schemeClr val="accent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Web Chat</a:t>
                </a:r>
              </a:p>
            </p:txBody>
          </p:sp>
          <p:pic>
            <p:nvPicPr>
              <p:cNvPr id="39" name="Picture 38"/>
              <p:cNvPicPr>
                <a:picLocks noChangeAspect="1"/>
              </p:cNvPicPr>
              <p:nvPr/>
            </p:nvPicPr>
            <p:blipFill>
              <a:blip r:embed="rId3"/>
              <a:stretch>
                <a:fillRect/>
              </a:stretch>
            </p:blipFill>
            <p:spPr>
              <a:xfrm>
                <a:off x="9146658" y="1244605"/>
                <a:ext cx="365760" cy="365760"/>
              </a:xfrm>
              <a:prstGeom prst="rect">
                <a:avLst/>
              </a:prstGeom>
              <a:ln>
                <a:noFill/>
              </a:ln>
            </p:spPr>
          </p:pic>
        </p:grpSp>
        <p:grpSp>
          <p:nvGrpSpPr>
            <p:cNvPr id="40" name="Group 39"/>
            <p:cNvGrpSpPr/>
            <p:nvPr/>
          </p:nvGrpSpPr>
          <p:grpSpPr>
            <a:xfrm>
              <a:off x="9394295" y="5611904"/>
              <a:ext cx="2113824" cy="365941"/>
              <a:chOff x="9151129" y="5503401"/>
              <a:chExt cx="2113824" cy="365941"/>
            </a:xfrm>
          </p:grpSpPr>
          <p:sp>
            <p:nvSpPr>
              <p:cNvPr id="41" name="Rectangle 40"/>
              <p:cNvSpPr/>
              <p:nvPr/>
            </p:nvSpPr>
            <p:spPr>
              <a:xfrm>
                <a:off x="9151129" y="5503582"/>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Direct Line…</a:t>
                </a:r>
              </a:p>
            </p:txBody>
          </p:sp>
          <p:pic>
            <p:nvPicPr>
              <p:cNvPr id="42" name="Picture 41"/>
              <p:cNvPicPr>
                <a:picLocks noChangeAspect="1"/>
              </p:cNvPicPr>
              <p:nvPr/>
            </p:nvPicPr>
            <p:blipFill>
              <a:blip r:embed="rId3"/>
              <a:stretch>
                <a:fillRect/>
              </a:stretch>
            </p:blipFill>
            <p:spPr>
              <a:xfrm>
                <a:off x="9151809" y="5503401"/>
                <a:ext cx="365760" cy="365760"/>
              </a:xfrm>
              <a:prstGeom prst="rect">
                <a:avLst/>
              </a:prstGeom>
            </p:spPr>
          </p:pic>
        </p:grpSp>
        <p:grpSp>
          <p:nvGrpSpPr>
            <p:cNvPr id="43" name="Group 42"/>
            <p:cNvGrpSpPr/>
            <p:nvPr/>
          </p:nvGrpSpPr>
          <p:grpSpPr>
            <a:xfrm>
              <a:off x="9394295" y="1871470"/>
              <a:ext cx="2113824" cy="365760"/>
              <a:chOff x="9145084" y="1800597"/>
              <a:chExt cx="2113824" cy="365760"/>
            </a:xfrm>
          </p:grpSpPr>
          <p:sp>
            <p:nvSpPr>
              <p:cNvPr id="44" name="Rectangle 43"/>
              <p:cNvSpPr/>
              <p:nvPr/>
            </p:nvSpPr>
            <p:spPr>
              <a:xfrm>
                <a:off x="9145084" y="1800597"/>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Email</a:t>
                </a:r>
              </a:p>
            </p:txBody>
          </p:sp>
          <p:pic>
            <p:nvPicPr>
              <p:cNvPr id="45" name="Picture 44"/>
              <p:cNvPicPr>
                <a:picLocks noChangeAspect="1"/>
              </p:cNvPicPr>
              <p:nvPr/>
            </p:nvPicPr>
            <p:blipFill>
              <a:blip r:embed="rId4"/>
              <a:stretch>
                <a:fillRect/>
              </a:stretch>
            </p:blipFill>
            <p:spPr>
              <a:xfrm>
                <a:off x="9145084" y="1800597"/>
                <a:ext cx="365760" cy="365760"/>
              </a:xfrm>
              <a:prstGeom prst="rect">
                <a:avLst/>
              </a:prstGeom>
            </p:spPr>
          </p:pic>
        </p:grpSp>
        <p:grpSp>
          <p:nvGrpSpPr>
            <p:cNvPr id="46" name="Group 45"/>
            <p:cNvGrpSpPr/>
            <p:nvPr/>
          </p:nvGrpSpPr>
          <p:grpSpPr>
            <a:xfrm>
              <a:off x="9394295" y="2338481"/>
              <a:ext cx="2113824" cy="366374"/>
              <a:chOff x="9136040" y="2257257"/>
              <a:chExt cx="2113824" cy="366374"/>
            </a:xfrm>
          </p:grpSpPr>
          <p:sp>
            <p:nvSpPr>
              <p:cNvPr id="47" name="Rectangle 46"/>
              <p:cNvSpPr/>
              <p:nvPr/>
            </p:nvSpPr>
            <p:spPr>
              <a:xfrm>
                <a:off x="9136040" y="2257257"/>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Facebook</a:t>
                </a:r>
              </a:p>
            </p:txBody>
          </p:sp>
          <p:pic>
            <p:nvPicPr>
              <p:cNvPr id="48" name="Picture 47"/>
              <p:cNvPicPr>
                <a:picLocks noChangeAspect="1"/>
              </p:cNvPicPr>
              <p:nvPr/>
            </p:nvPicPr>
            <p:blipFill>
              <a:blip r:embed="rId5"/>
              <a:stretch>
                <a:fillRect/>
              </a:stretch>
            </p:blipFill>
            <p:spPr>
              <a:xfrm>
                <a:off x="9136040" y="2257871"/>
                <a:ext cx="365760" cy="365760"/>
              </a:xfrm>
              <a:prstGeom prst="rect">
                <a:avLst/>
              </a:prstGeom>
            </p:spPr>
          </p:pic>
        </p:grpSp>
        <p:grpSp>
          <p:nvGrpSpPr>
            <p:cNvPr id="49" name="Group 48"/>
            <p:cNvGrpSpPr/>
            <p:nvPr/>
          </p:nvGrpSpPr>
          <p:grpSpPr>
            <a:xfrm>
              <a:off x="9394295" y="2806106"/>
              <a:ext cx="2113824" cy="365760"/>
              <a:chOff x="9172072" y="2722128"/>
              <a:chExt cx="2113824" cy="365760"/>
            </a:xfrm>
          </p:grpSpPr>
          <p:sp>
            <p:nvSpPr>
              <p:cNvPr id="50" name="Rectangle 49"/>
              <p:cNvSpPr/>
              <p:nvPr/>
            </p:nvSpPr>
            <p:spPr>
              <a:xfrm>
                <a:off x="9172072" y="2722128"/>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GroupMe</a:t>
                </a:r>
              </a:p>
            </p:txBody>
          </p:sp>
          <p:pic>
            <p:nvPicPr>
              <p:cNvPr id="51" name="Picture 50"/>
              <p:cNvPicPr>
                <a:picLocks noChangeAspect="1"/>
              </p:cNvPicPr>
              <p:nvPr/>
            </p:nvPicPr>
            <p:blipFill>
              <a:blip r:embed="rId6"/>
              <a:stretch>
                <a:fillRect/>
              </a:stretch>
            </p:blipFill>
            <p:spPr>
              <a:xfrm>
                <a:off x="9172072" y="2722128"/>
                <a:ext cx="365760" cy="365760"/>
              </a:xfrm>
              <a:prstGeom prst="rect">
                <a:avLst/>
              </a:prstGeom>
            </p:spPr>
          </p:pic>
        </p:grpSp>
        <p:grpSp>
          <p:nvGrpSpPr>
            <p:cNvPr id="52" name="Group 51"/>
            <p:cNvGrpSpPr/>
            <p:nvPr/>
          </p:nvGrpSpPr>
          <p:grpSpPr>
            <a:xfrm>
              <a:off x="9394295" y="3273117"/>
              <a:ext cx="2115134" cy="365760"/>
              <a:chOff x="9170762" y="3168308"/>
              <a:chExt cx="2115134" cy="365760"/>
            </a:xfrm>
          </p:grpSpPr>
          <p:sp>
            <p:nvSpPr>
              <p:cNvPr id="53" name="Rectangle 52"/>
              <p:cNvSpPr/>
              <p:nvPr/>
            </p:nvSpPr>
            <p:spPr>
              <a:xfrm>
                <a:off x="9172072" y="3168308"/>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Kik</a:t>
                </a:r>
              </a:p>
            </p:txBody>
          </p:sp>
          <p:pic>
            <p:nvPicPr>
              <p:cNvPr id="54" name="Picture 53"/>
              <p:cNvPicPr>
                <a:picLocks noChangeAspect="1"/>
              </p:cNvPicPr>
              <p:nvPr/>
            </p:nvPicPr>
            <p:blipFill>
              <a:blip r:embed="rId7"/>
              <a:stretch>
                <a:fillRect/>
              </a:stretch>
            </p:blipFill>
            <p:spPr>
              <a:xfrm>
                <a:off x="9170762" y="3168308"/>
                <a:ext cx="365760" cy="365760"/>
              </a:xfrm>
              <a:prstGeom prst="rect">
                <a:avLst/>
              </a:prstGeom>
            </p:spPr>
          </p:pic>
        </p:grpSp>
        <p:grpSp>
          <p:nvGrpSpPr>
            <p:cNvPr id="55" name="Group 54"/>
            <p:cNvGrpSpPr/>
            <p:nvPr/>
          </p:nvGrpSpPr>
          <p:grpSpPr>
            <a:xfrm>
              <a:off x="9394295" y="3740128"/>
              <a:ext cx="2113824" cy="366272"/>
              <a:chOff x="9151808" y="3646179"/>
              <a:chExt cx="2113824" cy="366272"/>
            </a:xfrm>
          </p:grpSpPr>
          <p:sp>
            <p:nvSpPr>
              <p:cNvPr id="56" name="Rectangle 55"/>
              <p:cNvSpPr/>
              <p:nvPr/>
            </p:nvSpPr>
            <p:spPr>
              <a:xfrm>
                <a:off x="9151808" y="3646691"/>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Skype</a:t>
                </a:r>
              </a:p>
            </p:txBody>
          </p:sp>
          <p:pic>
            <p:nvPicPr>
              <p:cNvPr id="57" name="Picture 56"/>
              <p:cNvPicPr>
                <a:picLocks noChangeAspect="1"/>
              </p:cNvPicPr>
              <p:nvPr/>
            </p:nvPicPr>
            <p:blipFill>
              <a:blip r:embed="rId8"/>
              <a:stretch>
                <a:fillRect/>
              </a:stretch>
            </p:blipFill>
            <p:spPr>
              <a:xfrm>
                <a:off x="9151808" y="3646179"/>
                <a:ext cx="365760" cy="365760"/>
              </a:xfrm>
              <a:prstGeom prst="rect">
                <a:avLst/>
              </a:prstGeom>
            </p:spPr>
          </p:pic>
        </p:grpSp>
        <p:grpSp>
          <p:nvGrpSpPr>
            <p:cNvPr id="58" name="Group 57"/>
            <p:cNvGrpSpPr/>
            <p:nvPr/>
          </p:nvGrpSpPr>
          <p:grpSpPr>
            <a:xfrm>
              <a:off x="9394295" y="4207651"/>
              <a:ext cx="2113824" cy="365760"/>
              <a:chOff x="9150497" y="4108418"/>
              <a:chExt cx="2113824" cy="365760"/>
            </a:xfrm>
          </p:grpSpPr>
          <p:sp>
            <p:nvSpPr>
              <p:cNvPr id="59" name="Rectangle 58"/>
              <p:cNvSpPr/>
              <p:nvPr/>
            </p:nvSpPr>
            <p:spPr>
              <a:xfrm>
                <a:off x="9150497" y="4108418"/>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Slack</a:t>
                </a:r>
              </a:p>
            </p:txBody>
          </p:sp>
          <p:pic>
            <p:nvPicPr>
              <p:cNvPr id="60" name="Picture 59"/>
              <p:cNvPicPr>
                <a:picLocks noChangeAspect="1"/>
              </p:cNvPicPr>
              <p:nvPr/>
            </p:nvPicPr>
            <p:blipFill>
              <a:blip r:embed="rId9"/>
              <a:stretch>
                <a:fillRect/>
              </a:stretch>
            </p:blipFill>
            <p:spPr>
              <a:xfrm>
                <a:off x="9151808" y="4108418"/>
                <a:ext cx="365760" cy="365760"/>
              </a:xfrm>
              <a:prstGeom prst="rect">
                <a:avLst/>
              </a:prstGeom>
            </p:spPr>
          </p:pic>
        </p:grpSp>
        <p:grpSp>
          <p:nvGrpSpPr>
            <p:cNvPr id="61" name="Group 60"/>
            <p:cNvGrpSpPr/>
            <p:nvPr/>
          </p:nvGrpSpPr>
          <p:grpSpPr>
            <a:xfrm>
              <a:off x="9394295" y="4674662"/>
              <a:ext cx="2113824" cy="366332"/>
              <a:chOff x="9165609" y="4567677"/>
              <a:chExt cx="2113824" cy="366332"/>
            </a:xfrm>
          </p:grpSpPr>
          <p:sp>
            <p:nvSpPr>
              <p:cNvPr id="62" name="Rectangle 61"/>
              <p:cNvSpPr/>
              <p:nvPr/>
            </p:nvSpPr>
            <p:spPr>
              <a:xfrm>
                <a:off x="9165609" y="4568249"/>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Telegram</a:t>
                </a:r>
              </a:p>
            </p:txBody>
          </p:sp>
          <p:pic>
            <p:nvPicPr>
              <p:cNvPr id="63" name="Picture 62"/>
              <p:cNvPicPr>
                <a:picLocks noChangeAspect="1"/>
              </p:cNvPicPr>
              <p:nvPr/>
            </p:nvPicPr>
            <p:blipFill>
              <a:blip r:embed="rId10"/>
              <a:stretch>
                <a:fillRect/>
              </a:stretch>
            </p:blipFill>
            <p:spPr>
              <a:xfrm>
                <a:off x="9168897" y="4567677"/>
                <a:ext cx="365760" cy="365760"/>
              </a:xfrm>
              <a:prstGeom prst="rect">
                <a:avLst/>
              </a:prstGeom>
            </p:spPr>
          </p:pic>
        </p:grpSp>
        <p:grpSp>
          <p:nvGrpSpPr>
            <p:cNvPr id="64" name="Group 63"/>
            <p:cNvGrpSpPr/>
            <p:nvPr/>
          </p:nvGrpSpPr>
          <p:grpSpPr>
            <a:xfrm>
              <a:off x="9394295" y="5142245"/>
              <a:ext cx="2113824" cy="368408"/>
              <a:chOff x="9147045" y="5033145"/>
              <a:chExt cx="2113824" cy="368408"/>
            </a:xfrm>
          </p:grpSpPr>
          <p:sp>
            <p:nvSpPr>
              <p:cNvPr id="65" name="Rectangle 64"/>
              <p:cNvSpPr/>
              <p:nvPr/>
            </p:nvSpPr>
            <p:spPr>
              <a:xfrm>
                <a:off x="9147045" y="5033145"/>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Twilio (SMS)</a:t>
                </a:r>
              </a:p>
            </p:txBody>
          </p:sp>
          <p:pic>
            <p:nvPicPr>
              <p:cNvPr id="66" name="Picture 65"/>
              <p:cNvPicPr>
                <a:picLocks noChangeAspect="1"/>
              </p:cNvPicPr>
              <p:nvPr/>
            </p:nvPicPr>
            <p:blipFill>
              <a:blip r:embed="rId11"/>
              <a:stretch>
                <a:fillRect/>
              </a:stretch>
            </p:blipFill>
            <p:spPr>
              <a:xfrm>
                <a:off x="9148217" y="5035793"/>
                <a:ext cx="365760" cy="365760"/>
              </a:xfrm>
              <a:prstGeom prst="rect">
                <a:avLst/>
              </a:prstGeom>
            </p:spPr>
          </p:pic>
        </p:grpSp>
      </p:grpSp>
      <p:sp>
        <p:nvSpPr>
          <p:cNvPr id="67" name="Title 1"/>
          <p:cNvSpPr txBox="1">
            <a:spLocks/>
          </p:cNvSpPr>
          <p:nvPr/>
        </p:nvSpPr>
        <p:spPr>
          <a:xfrm>
            <a:off x="-3849" y="220662"/>
            <a:ext cx="7071359"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rgbClr val="505050"/>
                </a:solidFill>
                <a:effectLst/>
                <a:uLnTx/>
                <a:uFillTx/>
                <a:latin typeface="Segoe UI Light"/>
                <a:ea typeface="+mn-ea"/>
                <a:cs typeface="Segoe UI" pitchFamily="34" charset="0"/>
              </a:rPr>
              <a:t>An x-ray of a typical bot</a:t>
            </a:r>
          </a:p>
        </p:txBody>
      </p:sp>
      <p:sp>
        <p:nvSpPr>
          <p:cNvPr id="68" name="Rectangle 67"/>
          <p:cNvSpPr/>
          <p:nvPr/>
        </p:nvSpPr>
        <p:spPr>
          <a:xfrm>
            <a:off x="644855" y="3944827"/>
            <a:ext cx="2138191" cy="685629"/>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Bot Builder SDK</a:t>
            </a:r>
          </a:p>
        </p:txBody>
      </p:sp>
      <p:sp>
        <p:nvSpPr>
          <p:cNvPr id="69" name="Oval 68"/>
          <p:cNvSpPr/>
          <p:nvPr/>
        </p:nvSpPr>
        <p:spPr bwMode="auto">
          <a:xfrm>
            <a:off x="319245" y="2386083"/>
            <a:ext cx="2789237" cy="2326915"/>
          </a:xfrm>
          <a:prstGeom prst="ellipse">
            <a:avLst/>
          </a:prstGeom>
          <a:noFill/>
          <a:ln w="317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cxnSp>
        <p:nvCxnSpPr>
          <p:cNvPr id="70" name="Straight Arrow Connector 69"/>
          <p:cNvCxnSpPr>
            <a:cxnSpLocks/>
          </p:cNvCxnSpPr>
          <p:nvPr/>
        </p:nvCxnSpPr>
        <p:spPr>
          <a:xfrm flipH="1">
            <a:off x="2241475" y="2115956"/>
            <a:ext cx="381000" cy="381000"/>
          </a:xfrm>
          <a:prstGeom prst="straightConnector1">
            <a:avLst/>
          </a:prstGeom>
          <a:ln w="28575">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960437" y="1448228"/>
            <a:ext cx="3542445" cy="627864"/>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505050"/>
                </a:solidFill>
                <a:effectLst/>
                <a:uLnTx/>
                <a:uFillTx/>
                <a:latin typeface="Segoe UI Light"/>
                <a:ea typeface="+mn-ea"/>
                <a:cs typeface="+mn-cs"/>
              </a:rPr>
              <a:t>Your bot code goes here</a:t>
            </a:r>
          </a:p>
        </p:txBody>
      </p:sp>
    </p:spTree>
    <p:extLst>
      <p:ext uri="{BB962C8B-B14F-4D97-AF65-F5344CB8AC3E}">
        <p14:creationId xmlns:p14="http://schemas.microsoft.com/office/powerpoint/2010/main" val="951598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1" grpId="0"/>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Title 12"/>
          <p:cNvSpPr>
            <a:spLocks noGrp="1"/>
          </p:cNvSpPr>
          <p:nvPr>
            <p:ph type="title"/>
          </p:nvPr>
        </p:nvSpPr>
        <p:spPr>
          <a:xfrm>
            <a:off x="2905869" y="1985094"/>
            <a:ext cx="6480720" cy="3176254"/>
          </a:xfrm>
        </p:spPr>
        <p:txBody>
          <a:bodyPr/>
          <a:lstStyle/>
          <a:p>
            <a:r>
              <a:rPr lang="en-US" dirty="0"/>
              <a:t>A bot is an app</a:t>
            </a:r>
            <a:br>
              <a:rPr lang="en-US" dirty="0"/>
            </a:br>
            <a:r>
              <a:rPr lang="en-US" dirty="0"/>
              <a:t>with a </a:t>
            </a:r>
            <a:r>
              <a:rPr lang="en-US"/>
              <a:t>little more </a:t>
            </a:r>
            <a:r>
              <a:rPr lang="en-US" dirty="0"/>
              <a:t>humanity</a:t>
            </a:r>
          </a:p>
        </p:txBody>
      </p:sp>
    </p:spTree>
    <p:extLst>
      <p:ext uri="{BB962C8B-B14F-4D97-AF65-F5344CB8AC3E}">
        <p14:creationId xmlns:p14="http://schemas.microsoft.com/office/powerpoint/2010/main" val="27739907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But... Do you really need a bot?</a:t>
            </a:r>
          </a:p>
        </p:txBody>
      </p:sp>
    </p:spTree>
    <p:extLst>
      <p:ext uri="{BB962C8B-B14F-4D97-AF65-F5344CB8AC3E}">
        <p14:creationId xmlns:p14="http://schemas.microsoft.com/office/powerpoint/2010/main" val="238427032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Bots don’t inherently solve all problems</a:t>
            </a:r>
          </a:p>
        </p:txBody>
      </p:sp>
      <p:sp>
        <p:nvSpPr>
          <p:cNvPr id="5" name="Text Placeholder 4"/>
          <p:cNvSpPr>
            <a:spLocks noGrp="1"/>
          </p:cNvSpPr>
          <p:nvPr>
            <p:ph type="body" sz="quarter" idx="10"/>
          </p:nvPr>
        </p:nvSpPr>
        <p:spPr>
          <a:xfrm>
            <a:off x="365760" y="1371600"/>
            <a:ext cx="11704320" cy="1501950"/>
          </a:xfrm>
        </p:spPr>
        <p:txBody>
          <a:bodyPr/>
          <a:lstStyle/>
          <a:p>
            <a:r>
              <a:rPr lang="en-US" dirty="0"/>
              <a:t>Address your core issues first</a:t>
            </a:r>
          </a:p>
          <a:p>
            <a:r>
              <a:rPr lang="en-US" dirty="0"/>
              <a:t>Determine if a different type of app might be appropriate</a:t>
            </a:r>
          </a:p>
          <a:p>
            <a:r>
              <a:rPr lang="en-US" dirty="0"/>
              <a:t>How will this be different from your existing website</a:t>
            </a:r>
          </a:p>
        </p:txBody>
      </p:sp>
    </p:spTree>
    <p:extLst>
      <p:ext uri="{BB962C8B-B14F-4D97-AF65-F5344CB8AC3E}">
        <p14:creationId xmlns:p14="http://schemas.microsoft.com/office/powerpoint/2010/main" val="207377615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Anti-pattern: Canvas/input mismatch</a:t>
            </a:r>
          </a:p>
        </p:txBody>
      </p:sp>
      <p:pic>
        <p:nvPicPr>
          <p:cNvPr id="3" name="Picture 2"/>
          <p:cNvPicPr>
            <a:picLocks noChangeAspect="1"/>
          </p:cNvPicPr>
          <p:nvPr/>
        </p:nvPicPr>
        <p:blipFill>
          <a:blip r:embed="rId3"/>
          <a:stretch>
            <a:fillRect/>
          </a:stretch>
        </p:blipFill>
        <p:spPr>
          <a:xfrm>
            <a:off x="1951037" y="1363662"/>
            <a:ext cx="8868055" cy="5073377"/>
          </a:xfrm>
          <a:prstGeom prst="rect">
            <a:avLst/>
          </a:prstGeom>
        </p:spPr>
      </p:pic>
    </p:spTree>
    <p:extLst>
      <p:ext uri="{BB962C8B-B14F-4D97-AF65-F5344CB8AC3E}">
        <p14:creationId xmlns:p14="http://schemas.microsoft.com/office/powerpoint/2010/main" val="258013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Anti-pattern: Canvas/input mismatch</a:t>
            </a:r>
          </a:p>
        </p:txBody>
      </p:sp>
      <p:pic>
        <p:nvPicPr>
          <p:cNvPr id="3" name="Picture 2"/>
          <p:cNvPicPr>
            <a:picLocks noChangeAspect="1"/>
          </p:cNvPicPr>
          <p:nvPr/>
        </p:nvPicPr>
        <p:blipFill>
          <a:blip r:embed="rId3"/>
          <a:stretch>
            <a:fillRect/>
          </a:stretch>
        </p:blipFill>
        <p:spPr>
          <a:xfrm>
            <a:off x="2255837" y="2582862"/>
            <a:ext cx="8137196" cy="1752627"/>
          </a:xfrm>
          <a:prstGeom prst="rect">
            <a:avLst/>
          </a:prstGeom>
        </p:spPr>
      </p:pic>
    </p:spTree>
    <p:extLst>
      <p:ext uri="{BB962C8B-B14F-4D97-AF65-F5344CB8AC3E}">
        <p14:creationId xmlns:p14="http://schemas.microsoft.com/office/powerpoint/2010/main" val="1902102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Anti-pattern: Canvas/input mismatch</a:t>
            </a:r>
          </a:p>
        </p:txBody>
      </p:sp>
      <p:pic>
        <p:nvPicPr>
          <p:cNvPr id="2" name="Picture 1"/>
          <p:cNvPicPr>
            <a:picLocks noChangeAspect="1"/>
          </p:cNvPicPr>
          <p:nvPr/>
        </p:nvPicPr>
        <p:blipFill>
          <a:blip r:embed="rId3"/>
          <a:stretch>
            <a:fillRect/>
          </a:stretch>
        </p:blipFill>
        <p:spPr>
          <a:xfrm>
            <a:off x="2713037" y="1363662"/>
            <a:ext cx="7105882" cy="4922147"/>
          </a:xfrm>
          <a:prstGeom prst="rect">
            <a:avLst/>
          </a:prstGeom>
        </p:spPr>
      </p:pic>
    </p:spTree>
    <p:extLst>
      <p:ext uri="{BB962C8B-B14F-4D97-AF65-F5344CB8AC3E}">
        <p14:creationId xmlns:p14="http://schemas.microsoft.com/office/powerpoint/2010/main" val="46639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peech Bubble: Rectangle with Corners Rounded 1"/>
          <p:cNvSpPr/>
          <p:nvPr/>
        </p:nvSpPr>
        <p:spPr bwMode="auto">
          <a:xfrm>
            <a:off x="2789237" y="296862"/>
            <a:ext cx="9220200" cy="990600"/>
          </a:xfrm>
          <a:prstGeom prst="wedgeRoundRectCallout">
            <a:avLst>
              <a:gd name="adj1" fmla="val 43123"/>
              <a:gd name="adj2" fmla="val 80084"/>
              <a:gd name="adj3" fmla="val 16667"/>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I'd like to search for a restaurant.</a:t>
            </a:r>
          </a:p>
        </p:txBody>
      </p:sp>
      <p:sp>
        <p:nvSpPr>
          <p:cNvPr id="3" name="Speech Bubble: Rectangle with Corners Rounded 2"/>
          <p:cNvSpPr/>
          <p:nvPr/>
        </p:nvSpPr>
        <p:spPr bwMode="auto">
          <a:xfrm>
            <a:off x="503237" y="1897062"/>
            <a:ext cx="9220200" cy="990600"/>
          </a:xfrm>
          <a:prstGeom prst="wedgeRoundRectCallout">
            <a:avLst>
              <a:gd name="adj1" fmla="val -45513"/>
              <a:gd name="adj2" fmla="val 90573"/>
              <a:gd name="adj3" fmla="val 16667"/>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Sure thing! In what city did you want to search?</a:t>
            </a:r>
          </a:p>
        </p:txBody>
      </p:sp>
      <p:sp>
        <p:nvSpPr>
          <p:cNvPr id="4" name="Speech Bubble: Rectangle with Corners Rounded 3"/>
          <p:cNvSpPr/>
          <p:nvPr/>
        </p:nvSpPr>
        <p:spPr bwMode="auto">
          <a:xfrm>
            <a:off x="2789237" y="3497983"/>
            <a:ext cx="9220200" cy="990600"/>
          </a:xfrm>
          <a:prstGeom prst="wedgeRoundRectCallout">
            <a:avLst>
              <a:gd name="adj1" fmla="val 43123"/>
              <a:gd name="adj2" fmla="val 80084"/>
              <a:gd name="adj3" fmla="val 16667"/>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San Francisco</a:t>
            </a:r>
          </a:p>
        </p:txBody>
      </p:sp>
      <p:sp>
        <p:nvSpPr>
          <p:cNvPr id="5" name="Speech Bubble: Rectangle with Corners Rounded 4"/>
          <p:cNvSpPr/>
          <p:nvPr/>
        </p:nvSpPr>
        <p:spPr bwMode="auto">
          <a:xfrm>
            <a:off x="427037" y="5098183"/>
            <a:ext cx="9220200" cy="990600"/>
          </a:xfrm>
          <a:prstGeom prst="wedgeRoundRectCallout">
            <a:avLst>
              <a:gd name="adj1" fmla="val -45513"/>
              <a:gd name="adj2" fmla="val 90573"/>
              <a:gd name="adj3" fmla="val 16667"/>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What type of cuisine?</a:t>
            </a:r>
          </a:p>
        </p:txBody>
      </p:sp>
    </p:spTree>
    <p:extLst>
      <p:ext uri="{BB962C8B-B14F-4D97-AF65-F5344CB8AC3E}">
        <p14:creationId xmlns:p14="http://schemas.microsoft.com/office/powerpoint/2010/main" val="2512541110"/>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02CEF1D-F9AD-4F58-87F6-76813256C36F}"/>
              </a:ext>
            </a:extLst>
          </p:cNvPr>
          <p:cNvSpPr>
            <a:spLocks noGrp="1"/>
          </p:cNvSpPr>
          <p:nvPr>
            <p:ph type="title"/>
          </p:nvPr>
        </p:nvSpPr>
        <p:spPr/>
        <p:txBody>
          <a:bodyPr/>
          <a:lstStyle/>
          <a:p>
            <a:r>
              <a:rPr lang="en-US" dirty="0"/>
              <a:t>Using the right interface</a:t>
            </a:r>
          </a:p>
        </p:txBody>
      </p:sp>
    </p:spTree>
    <p:extLst>
      <p:ext uri="{BB962C8B-B14F-4D97-AF65-F5344CB8AC3E}">
        <p14:creationId xmlns:p14="http://schemas.microsoft.com/office/powerpoint/2010/main" val="17124484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a:t>Common patterns</a:t>
            </a:r>
          </a:p>
        </p:txBody>
      </p:sp>
    </p:spTree>
    <p:extLst>
      <p:ext uri="{BB962C8B-B14F-4D97-AF65-F5344CB8AC3E}">
        <p14:creationId xmlns:p14="http://schemas.microsoft.com/office/powerpoint/2010/main" val="122989686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Knowledge Base Bots</a:t>
            </a:r>
          </a:p>
        </p:txBody>
      </p:sp>
      <p:sp>
        <p:nvSpPr>
          <p:cNvPr id="6" name="Text Placeholder 5"/>
          <p:cNvSpPr>
            <a:spLocks noGrp="1"/>
          </p:cNvSpPr>
          <p:nvPr>
            <p:ph type="body" sz="quarter" idx="10"/>
          </p:nvPr>
        </p:nvSpPr>
        <p:spPr/>
        <p:txBody>
          <a:bodyPr/>
          <a:lstStyle/>
          <a:p>
            <a:pPr marL="0" indent="0">
              <a:buNone/>
            </a:pPr>
            <a:r>
              <a:rPr lang="en-US" sz="3200" dirty="0"/>
              <a:t>Bots that can reason over a corpus of data to find and return a piece of information </a:t>
            </a:r>
          </a:p>
          <a:p>
            <a:pPr marL="0" indent="0">
              <a:buNone/>
            </a:pPr>
            <a:endParaRPr lang="en-US" sz="3200" dirty="0"/>
          </a:p>
          <a:p>
            <a:pPr marL="0" indent="0">
              <a:buNone/>
            </a:pPr>
            <a:r>
              <a:rPr lang="en-US" sz="3200" dirty="0"/>
              <a:t>Event bots, Help Desk bots, Contact bots, etc.</a:t>
            </a:r>
          </a:p>
        </p:txBody>
      </p:sp>
      <p:sp>
        <p:nvSpPr>
          <p:cNvPr id="4" name="Rectangle 3"/>
          <p:cNvSpPr/>
          <p:nvPr/>
        </p:nvSpPr>
        <p:spPr>
          <a:xfrm>
            <a:off x="10529777" y="6031402"/>
            <a:ext cx="1634102" cy="664797"/>
          </a:xfrm>
          <a:prstGeom prst="rect">
            <a:avLst/>
          </a:prstGeom>
        </p:spPr>
        <p:txBody>
          <a:bodyPr wrap="none" lIns="182880" tIns="146304" rIns="182880" bIns="146304">
            <a:spAutoFit/>
          </a:bodyPr>
          <a:lstStyle/>
          <a:p>
            <a:pPr marL="0" marR="0" lvl="0" indent="0" algn="r"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6494">
                      <a:srgbClr val="FFFFFF"/>
                    </a:gs>
                    <a:gs pos="18182">
                      <a:srgbClr val="FFFFFF"/>
                    </a:gs>
                  </a:gsLst>
                  <a:lin ang="5400000" scaled="1"/>
                </a:gradFill>
                <a:effectLst/>
                <a:uLnTx/>
                <a:uFillTx/>
                <a:latin typeface="Segoe UI Semilight"/>
                <a:ea typeface="+mn-ea"/>
                <a:cs typeface="+mn-cs"/>
              </a:rPr>
              <a:t>#MSBuild</a:t>
            </a:r>
          </a:p>
        </p:txBody>
      </p:sp>
    </p:spTree>
    <p:extLst>
      <p:ext uri="{BB962C8B-B14F-4D97-AF65-F5344CB8AC3E}">
        <p14:creationId xmlns:p14="http://schemas.microsoft.com/office/powerpoint/2010/main" val="134610450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normAutofit/>
          </a:bodyPr>
          <a:lstStyle/>
          <a:p>
            <a:r>
              <a:rPr lang="pt-BR" dirty="0"/>
              <a:t>Handoff to Human</a:t>
            </a:r>
            <a:endParaRPr lang="en-US" dirty="0"/>
          </a:p>
        </p:txBody>
      </p:sp>
      <p:sp>
        <p:nvSpPr>
          <p:cNvPr id="4" name="Title 16"/>
          <p:cNvSpPr txBox="1">
            <a:spLocks/>
          </p:cNvSpPr>
          <p:nvPr/>
        </p:nvSpPr>
        <p:spPr>
          <a:xfrm>
            <a:off x="310437" y="1314212"/>
            <a:ext cx="6593599" cy="2590800"/>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102" normalizeH="0" baseline="0" noProof="0" dirty="0">
                <a:ln w="3175">
                  <a:noFill/>
                </a:ln>
                <a:solidFill>
                  <a:srgbClr val="505050"/>
                </a:solidFill>
                <a:effectLst/>
                <a:uLnTx/>
                <a:uFillTx/>
                <a:latin typeface="Segoe UI Light"/>
                <a:ea typeface="+mn-ea"/>
                <a:cs typeface="Segoe UI" pitchFamily="34" charset="0"/>
              </a:rPr>
              <a:t>Every company deals with this:</a:t>
            </a:r>
            <a:endParaRPr kumimoji="0" lang="en-US" sz="2800" b="0" i="0" u="none" strike="noStrike" kern="1200" cap="none" spc="-102" normalizeH="0" baseline="0" noProof="0" dirty="0">
              <a:ln w="3175">
                <a:noFill/>
              </a:ln>
              <a:solidFill>
                <a:srgbClr val="505050"/>
              </a:solidFill>
              <a:effectLst/>
              <a:uLnTx/>
              <a:uFillTx/>
              <a:latin typeface="Segoe UI Light"/>
              <a:ea typeface="+mn-ea"/>
              <a:cs typeface="Segoe UI" pitchFamily="34" charset="0"/>
            </a:endParaRPr>
          </a:p>
        </p:txBody>
      </p:sp>
      <p:sp>
        <p:nvSpPr>
          <p:cNvPr id="2" name="Rectangle 1"/>
          <p:cNvSpPr/>
          <p:nvPr/>
        </p:nvSpPr>
        <p:spPr bwMode="auto">
          <a:xfrm>
            <a:off x="808037" y="2697162"/>
            <a:ext cx="1733266" cy="990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Customer call</a:t>
            </a:r>
          </a:p>
        </p:txBody>
      </p:sp>
      <p:sp>
        <p:nvSpPr>
          <p:cNvPr id="6" name="Rectangle 5"/>
          <p:cNvSpPr/>
          <p:nvPr/>
        </p:nvSpPr>
        <p:spPr bwMode="auto">
          <a:xfrm>
            <a:off x="3932237" y="2445317"/>
            <a:ext cx="2362200" cy="1447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First triage/data collection</a:t>
            </a:r>
          </a:p>
        </p:txBody>
      </p:sp>
      <p:sp>
        <p:nvSpPr>
          <p:cNvPr id="7" name="Rectangle 6"/>
          <p:cNvSpPr/>
          <p:nvPr/>
        </p:nvSpPr>
        <p:spPr bwMode="auto">
          <a:xfrm>
            <a:off x="7742237" y="2457212"/>
            <a:ext cx="2362200" cy="1447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Simple and repetitive solutions</a:t>
            </a:r>
          </a:p>
        </p:txBody>
      </p:sp>
      <p:sp>
        <p:nvSpPr>
          <p:cNvPr id="8" name="Rectangle 7"/>
          <p:cNvSpPr/>
          <p:nvPr/>
        </p:nvSpPr>
        <p:spPr bwMode="auto">
          <a:xfrm>
            <a:off x="7742237" y="4716462"/>
            <a:ext cx="2362200" cy="1447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Complex cases and escalation</a:t>
            </a:r>
          </a:p>
        </p:txBody>
      </p:sp>
      <p:cxnSp>
        <p:nvCxnSpPr>
          <p:cNvPr id="9" name="Straight Arrow Connector 8"/>
          <p:cNvCxnSpPr>
            <a:cxnSpLocks/>
          </p:cNvCxnSpPr>
          <p:nvPr/>
        </p:nvCxnSpPr>
        <p:spPr>
          <a:xfrm>
            <a:off x="2636837" y="3192462"/>
            <a:ext cx="1238534"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cxnSpLocks/>
          </p:cNvCxnSpPr>
          <p:nvPr/>
        </p:nvCxnSpPr>
        <p:spPr>
          <a:xfrm>
            <a:off x="6427503" y="3156730"/>
            <a:ext cx="1238534"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cxnSpLocks/>
          </p:cNvCxnSpPr>
          <p:nvPr/>
        </p:nvCxnSpPr>
        <p:spPr>
          <a:xfrm>
            <a:off x="6427503" y="4183062"/>
            <a:ext cx="1040690" cy="60960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552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Backchannel</a:t>
            </a:r>
          </a:p>
        </p:txBody>
      </p:sp>
      <p:sp>
        <p:nvSpPr>
          <p:cNvPr id="6" name="Text Placeholder 5"/>
          <p:cNvSpPr>
            <a:spLocks noGrp="1"/>
          </p:cNvSpPr>
          <p:nvPr>
            <p:ph type="body" sz="quarter" idx="10"/>
          </p:nvPr>
        </p:nvSpPr>
        <p:spPr/>
        <p:txBody>
          <a:bodyPr/>
          <a:lstStyle/>
          <a:p>
            <a:pPr marL="0" indent="0">
              <a:buNone/>
            </a:pPr>
            <a:r>
              <a:rPr lang="en-US" sz="3200" dirty="0"/>
              <a:t>Backchannel is the practice of using maintaining a real-time online conversation alongside the primary group activity or live spoken remarks</a:t>
            </a:r>
          </a:p>
        </p:txBody>
      </p:sp>
    </p:spTree>
    <p:extLst>
      <p:ext uri="{BB962C8B-B14F-4D97-AF65-F5344CB8AC3E}">
        <p14:creationId xmlns:p14="http://schemas.microsoft.com/office/powerpoint/2010/main" val="2140770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a:t>The labs</a:t>
            </a:r>
          </a:p>
        </p:txBody>
      </p:sp>
    </p:spTree>
    <p:extLst>
      <p:ext uri="{BB962C8B-B14F-4D97-AF65-F5344CB8AC3E}">
        <p14:creationId xmlns:p14="http://schemas.microsoft.com/office/powerpoint/2010/main" val="76020249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Introducing the labs</a:t>
            </a:r>
          </a:p>
        </p:txBody>
      </p:sp>
      <p:sp>
        <p:nvSpPr>
          <p:cNvPr id="4" name="Text Placeholder 3"/>
          <p:cNvSpPr>
            <a:spLocks noGrp="1"/>
          </p:cNvSpPr>
          <p:nvPr>
            <p:ph type="body" sz="quarter" idx="10"/>
          </p:nvPr>
        </p:nvSpPr>
        <p:spPr>
          <a:xfrm>
            <a:off x="365760" y="1371600"/>
            <a:ext cx="11704320" cy="4090351"/>
          </a:xfrm>
        </p:spPr>
        <p:txBody>
          <a:bodyPr/>
          <a:lstStyle/>
          <a:p>
            <a:r>
              <a:rPr lang="en-US" dirty="0"/>
              <a:t>All based on real world scenarios</a:t>
            </a:r>
          </a:p>
          <a:p>
            <a:r>
              <a:rPr lang="en-US" dirty="0"/>
              <a:t>Blend of guided experience and hackfest</a:t>
            </a:r>
          </a:p>
          <a:p>
            <a:endParaRPr lang="en-US" dirty="0"/>
          </a:p>
          <a:p>
            <a:r>
              <a:rPr lang="en-US" dirty="0"/>
              <a:t>Each lab contains</a:t>
            </a:r>
          </a:p>
          <a:p>
            <a:pPr lvl="1"/>
            <a:r>
              <a:rPr lang="en-US" dirty="0"/>
              <a:t>Step by step instructions</a:t>
            </a:r>
          </a:p>
          <a:p>
            <a:pPr lvl="2"/>
            <a:r>
              <a:rPr lang="en-US" dirty="0"/>
              <a:t>If you feel unsure about what to do</a:t>
            </a:r>
          </a:p>
          <a:p>
            <a:pPr lvl="1"/>
            <a:r>
              <a:rPr lang="en-US" dirty="0"/>
              <a:t>Detailed user stories</a:t>
            </a:r>
          </a:p>
          <a:p>
            <a:pPr lvl="2"/>
            <a:r>
              <a:rPr lang="en-US" dirty="0"/>
              <a:t>High-level steps</a:t>
            </a:r>
          </a:p>
          <a:p>
            <a:pPr lvl="1"/>
            <a:r>
              <a:rPr lang="en-US" dirty="0"/>
              <a:t>Further challenges</a:t>
            </a:r>
          </a:p>
          <a:p>
            <a:pPr lvl="2"/>
            <a:r>
              <a:rPr lang="en-US" dirty="0"/>
              <a:t>Take your bot to the next level</a:t>
            </a:r>
          </a:p>
        </p:txBody>
      </p:sp>
    </p:spTree>
    <p:extLst>
      <p:ext uri="{BB962C8B-B14F-4D97-AF65-F5344CB8AC3E}">
        <p14:creationId xmlns:p14="http://schemas.microsoft.com/office/powerpoint/2010/main" val="237416075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39035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8" y="295274"/>
            <a:ext cx="11889564" cy="917575"/>
          </a:xfrm>
        </p:spPr>
        <p:txBody>
          <a:bodyPr/>
          <a:lstStyle/>
          <a:p>
            <a:r>
              <a:rPr lang="en-US" dirty="0"/>
              <a:t>Command Line</a:t>
            </a:r>
          </a:p>
        </p:txBody>
      </p:sp>
      <p:sp>
        <p:nvSpPr>
          <p:cNvPr id="6" name="Text Placeholder 5"/>
          <p:cNvSpPr>
            <a:spLocks noGrp="1"/>
          </p:cNvSpPr>
          <p:nvPr>
            <p:ph type="body" sz="quarter" idx="10"/>
          </p:nvPr>
        </p:nvSpPr>
        <p:spPr>
          <a:xfrm>
            <a:off x="274638" y="1628537"/>
            <a:ext cx="6879703" cy="738664"/>
          </a:xfrm>
        </p:spPr>
        <p:txBody>
          <a:bodyPr/>
          <a:lstStyle/>
          <a:p>
            <a:pPr>
              <a:spcBef>
                <a:spcPct val="20000"/>
              </a:spcBef>
            </a:pPr>
            <a:r>
              <a:rPr lang="en-US" sz="4000" dirty="0">
                <a:latin typeface="+mj-lt"/>
              </a:rPr>
              <a:t>Tell me what to do</a:t>
            </a:r>
          </a:p>
        </p:txBody>
      </p:sp>
      <p:sp>
        <p:nvSpPr>
          <p:cNvPr id="7" name="Text Placeholder 5"/>
          <p:cNvSpPr txBox="1">
            <a:spLocks/>
          </p:cNvSpPr>
          <p:nvPr/>
        </p:nvSpPr>
        <p:spPr>
          <a:xfrm>
            <a:off x="294109" y="2182533"/>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using a language you don’t know</a:t>
            </a:r>
          </a:p>
        </p:txBody>
      </p:sp>
      <p:sp>
        <p:nvSpPr>
          <p:cNvPr id="9" name="Text Placeholder 5"/>
          <p:cNvSpPr txBox="1">
            <a:spLocks/>
          </p:cNvSpPr>
          <p:nvPr/>
        </p:nvSpPr>
        <p:spPr>
          <a:xfrm>
            <a:off x="274638" y="3641278"/>
            <a:ext cx="4791471" cy="240065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P.S. I will delete all your files if you get even the tiniest detail wrong.</a:t>
            </a:r>
          </a:p>
        </p:txBody>
      </p:sp>
      <p:grpSp>
        <p:nvGrpSpPr>
          <p:cNvPr id="15" name="Group 14"/>
          <p:cNvGrpSpPr/>
          <p:nvPr/>
        </p:nvGrpSpPr>
        <p:grpSpPr>
          <a:xfrm>
            <a:off x="6722293" y="594875"/>
            <a:ext cx="4464496" cy="5760640"/>
            <a:chOff x="6794301" y="1233885"/>
            <a:chExt cx="4464496" cy="5760640"/>
          </a:xfrm>
        </p:grpSpPr>
        <p:sp>
          <p:nvSpPr>
            <p:cNvPr id="10" name="Rectangle 9"/>
            <p:cNvSpPr/>
            <p:nvPr/>
          </p:nvSpPr>
          <p:spPr bwMode="auto">
            <a:xfrm>
              <a:off x="6794301" y="1233885"/>
              <a:ext cx="4464496" cy="5760640"/>
            </a:xfrm>
            <a:prstGeom prst="rect">
              <a:avLst/>
            </a:prstGeom>
            <a:solidFill>
              <a:schemeClr val="bg2">
                <a:lumMod val="1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5" name="TextBox 4"/>
            <p:cNvSpPr txBox="1"/>
            <p:nvPr/>
          </p:nvSpPr>
          <p:spPr>
            <a:xfrm>
              <a:off x="7082333" y="1737941"/>
              <a:ext cx="4176464" cy="864852"/>
            </a:xfrm>
            <a:prstGeom prst="rect">
              <a:avLst/>
            </a:prstGeom>
            <a:noFill/>
          </p:spPr>
          <p:txBody>
            <a:bodyPr wrap="square" lIns="182880" tIns="146304" rIns="182880" bIns="146304" rtlCol="0">
              <a:spAutoFit/>
            </a:bodyPr>
            <a:lstStyle/>
            <a:p>
              <a:pPr>
                <a:lnSpc>
                  <a:spcPct val="90000"/>
                </a:lnSpc>
                <a:spcAft>
                  <a:spcPts val="600"/>
                </a:spcAft>
              </a:pPr>
              <a:r>
                <a:rPr lang="en-US" sz="4000" dirty="0">
                  <a:solidFill>
                    <a:srgbClr val="00B050"/>
                  </a:solidFill>
                  <a:latin typeface="Consolas" charset="0"/>
                  <a:ea typeface="Consolas" charset="0"/>
                  <a:cs typeface="Consolas" charset="0"/>
                </a:rPr>
                <a:t>C:\</a:t>
              </a:r>
            </a:p>
          </p:txBody>
        </p:sp>
        <p:sp>
          <p:nvSpPr>
            <p:cNvPr id="11" name="Rectangle 10"/>
            <p:cNvSpPr/>
            <p:nvPr/>
          </p:nvSpPr>
          <p:spPr bwMode="auto">
            <a:xfrm>
              <a:off x="8234461" y="1913086"/>
              <a:ext cx="288032" cy="454115"/>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grpSp>
    </p:spTree>
    <p:extLst>
      <p:ext uri="{BB962C8B-B14F-4D97-AF65-F5344CB8AC3E}">
        <p14:creationId xmlns:p14="http://schemas.microsoft.com/office/powerpoint/2010/main" val="36958945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41573" y="302508"/>
            <a:ext cx="11889564" cy="917575"/>
          </a:xfrm>
        </p:spPr>
        <p:txBody>
          <a:bodyPr/>
          <a:lstStyle/>
          <a:p>
            <a:r>
              <a:rPr lang="en-US" dirty="0"/>
              <a:t>Menus</a:t>
            </a:r>
          </a:p>
        </p:txBody>
      </p:sp>
      <p:sp>
        <p:nvSpPr>
          <p:cNvPr id="6" name="Text Placeholder 5"/>
          <p:cNvSpPr>
            <a:spLocks noGrp="1"/>
          </p:cNvSpPr>
          <p:nvPr>
            <p:ph type="body" sz="quarter" idx="10"/>
          </p:nvPr>
        </p:nvSpPr>
        <p:spPr>
          <a:xfrm>
            <a:off x="274637" y="1457858"/>
            <a:ext cx="4791470" cy="1292662"/>
          </a:xfrm>
        </p:spPr>
        <p:txBody>
          <a:bodyPr/>
          <a:lstStyle/>
          <a:p>
            <a:r>
              <a:rPr lang="en-US" sz="4000" dirty="0">
                <a:latin typeface="Segoe UI Light" panose="020B0502040204020203" pitchFamily="34" charset="0"/>
                <a:cs typeface="Segoe UI Light" panose="020B0502040204020203" pitchFamily="34" charset="0"/>
              </a:rPr>
              <a:t>Select from the following options</a:t>
            </a:r>
          </a:p>
        </p:txBody>
      </p:sp>
      <p:sp>
        <p:nvSpPr>
          <p:cNvPr id="7" name="Text Placeholder 5"/>
          <p:cNvSpPr txBox="1">
            <a:spLocks/>
          </p:cNvSpPr>
          <p:nvPr/>
        </p:nvSpPr>
        <p:spPr>
          <a:xfrm>
            <a:off x="274637" y="3045518"/>
            <a:ext cx="4791471" cy="738664"/>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pPr>
            <a:r>
              <a:rPr lang="en-US" dirty="0">
                <a:latin typeface="Segoe UI Light" panose="020B0502040204020203" pitchFamily="34" charset="0"/>
                <a:cs typeface="Segoe UI Light" panose="020B0502040204020203" pitchFamily="34" charset="0"/>
              </a:rPr>
              <a:t>So many options</a:t>
            </a:r>
          </a:p>
        </p:txBody>
      </p:sp>
      <p:sp>
        <p:nvSpPr>
          <p:cNvPr id="9" name="Text Placeholder 5"/>
          <p:cNvSpPr txBox="1">
            <a:spLocks/>
          </p:cNvSpPr>
          <p:nvPr/>
        </p:nvSpPr>
        <p:spPr>
          <a:xfrm>
            <a:off x="274638" y="4029191"/>
            <a:ext cx="4791471" cy="240065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pPr>
            <a:r>
              <a:rPr lang="en-US" dirty="0" err="1">
                <a:latin typeface="Segoe UI Light" panose="020B0502040204020203" pitchFamily="34" charset="0"/>
                <a:cs typeface="Segoe UI Light" panose="020B0502040204020203" pitchFamily="34" charset="0"/>
              </a:rPr>
              <a:t>Yo</a:t>
            </a:r>
            <a:r>
              <a:rPr lang="en-US" dirty="0">
                <a:latin typeface="Segoe UI Light" panose="020B0502040204020203" pitchFamily="34" charset="0"/>
                <a:cs typeface="Segoe UI Light" panose="020B0502040204020203" pitchFamily="34" charset="0"/>
              </a:rPr>
              <a:t>, I heard you liked options so here are some options for your options</a:t>
            </a:r>
          </a:p>
        </p:txBody>
      </p:sp>
      <p:pic>
        <p:nvPicPr>
          <p:cNvPr id="14" name="Picture 13"/>
          <p:cNvPicPr>
            <a:picLocks noChangeAspect="1"/>
          </p:cNvPicPr>
          <p:nvPr/>
        </p:nvPicPr>
        <p:blipFill>
          <a:blip r:embed="rId3"/>
          <a:stretch>
            <a:fillRect/>
          </a:stretch>
        </p:blipFill>
        <p:spPr>
          <a:xfrm>
            <a:off x="4909119" y="1533131"/>
            <a:ext cx="7204195" cy="4641794"/>
          </a:xfrm>
          <a:prstGeom prst="rect">
            <a:avLst/>
          </a:prstGeom>
        </p:spPr>
      </p:pic>
      <p:pic>
        <p:nvPicPr>
          <p:cNvPr id="16" name="Picture 15"/>
          <p:cNvPicPr>
            <a:picLocks noChangeAspect="1"/>
          </p:cNvPicPr>
          <p:nvPr/>
        </p:nvPicPr>
        <p:blipFill>
          <a:blip r:embed="rId4"/>
          <a:stretch>
            <a:fillRect/>
          </a:stretch>
        </p:blipFill>
        <p:spPr>
          <a:xfrm>
            <a:off x="4909119" y="1533131"/>
            <a:ext cx="7228754" cy="4641794"/>
          </a:xfrm>
          <a:prstGeom prst="rect">
            <a:avLst/>
          </a:prstGeom>
        </p:spPr>
      </p:pic>
      <p:pic>
        <p:nvPicPr>
          <p:cNvPr id="18" name="Picture 17"/>
          <p:cNvPicPr>
            <a:picLocks noChangeAspect="1"/>
          </p:cNvPicPr>
          <p:nvPr/>
        </p:nvPicPr>
        <p:blipFill rotWithShape="1">
          <a:blip r:embed="rId5"/>
          <a:srcRect l="-346" t="9" r="-346" b="9"/>
          <a:stretch/>
        </p:blipFill>
        <p:spPr>
          <a:xfrm>
            <a:off x="4886115" y="1555416"/>
            <a:ext cx="7255379" cy="4626023"/>
          </a:xfrm>
          <a:prstGeom prst="rect">
            <a:avLst/>
          </a:prstGeom>
        </p:spPr>
      </p:pic>
    </p:spTree>
    <p:extLst>
      <p:ext uri="{BB962C8B-B14F-4D97-AF65-F5344CB8AC3E}">
        <p14:creationId xmlns:p14="http://schemas.microsoft.com/office/powerpoint/2010/main" val="861943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8" y="295274"/>
            <a:ext cx="11889564" cy="917575"/>
          </a:xfrm>
        </p:spPr>
        <p:txBody>
          <a:bodyPr/>
          <a:lstStyle/>
          <a:p>
            <a:r>
              <a:rPr lang="en-US" dirty="0"/>
              <a:t>Websites</a:t>
            </a:r>
          </a:p>
        </p:txBody>
      </p:sp>
      <p:sp>
        <p:nvSpPr>
          <p:cNvPr id="6" name="Text Placeholder 5"/>
          <p:cNvSpPr>
            <a:spLocks noGrp="1"/>
          </p:cNvSpPr>
          <p:nvPr>
            <p:ph type="body" sz="quarter" idx="10"/>
          </p:nvPr>
        </p:nvSpPr>
        <p:spPr>
          <a:xfrm>
            <a:off x="274637" y="1181098"/>
            <a:ext cx="4791470" cy="1846659"/>
          </a:xfrm>
        </p:spPr>
        <p:txBody>
          <a:bodyPr/>
          <a:lstStyle/>
          <a:p>
            <a:r>
              <a:rPr lang="en-US" sz="4000" dirty="0">
                <a:latin typeface="+mj-lt"/>
              </a:rPr>
              <a:t>Good luck finding what you’re looking for.</a:t>
            </a:r>
          </a:p>
        </p:txBody>
      </p:sp>
      <p:sp>
        <p:nvSpPr>
          <p:cNvPr id="7" name="Text Placeholder 5"/>
          <p:cNvSpPr txBox="1">
            <a:spLocks/>
          </p:cNvSpPr>
          <p:nvPr/>
        </p:nvSpPr>
        <p:spPr>
          <a:xfrm>
            <a:off x="241980" y="3076001"/>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Keep looking, it’s there somewhere.</a:t>
            </a:r>
          </a:p>
        </p:txBody>
      </p:sp>
      <p:sp>
        <p:nvSpPr>
          <p:cNvPr id="8" name="Text Placeholder 5"/>
          <p:cNvSpPr txBox="1">
            <a:spLocks/>
          </p:cNvSpPr>
          <p:nvPr/>
        </p:nvSpPr>
        <p:spPr>
          <a:xfrm>
            <a:off x="274637" y="5203815"/>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Start over again with the next website.</a:t>
            </a:r>
          </a:p>
        </p:txBody>
      </p:sp>
      <p:sp>
        <p:nvSpPr>
          <p:cNvPr id="9" name="Text Placeholder 5"/>
          <p:cNvSpPr txBox="1">
            <a:spLocks/>
          </p:cNvSpPr>
          <p:nvPr/>
        </p:nvSpPr>
        <p:spPr>
          <a:xfrm>
            <a:off x="241980" y="4416907"/>
            <a:ext cx="4791471" cy="738664"/>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Probably.</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34061" y="184893"/>
            <a:ext cx="7403812" cy="6994525"/>
          </a:xfrm>
          <a:prstGeom prst="rect">
            <a:avLst/>
          </a:prstGeom>
        </p:spPr>
      </p:pic>
    </p:spTree>
    <p:extLst>
      <p:ext uri="{BB962C8B-B14F-4D97-AF65-F5344CB8AC3E}">
        <p14:creationId xmlns:p14="http://schemas.microsoft.com/office/powerpoint/2010/main" val="10053661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 the pop up &lt;strong&gt;play&lt;/strong&gt; feature allows users to &lt;strong&gt;play&lt;/strong&gt; a video anywhere on the"/>
          <p:cNvPicPr>
            <a:picLocks noChangeAspect="1"/>
          </p:cNvPicPr>
          <p:nvPr/>
        </p:nvPicPr>
        <p:blipFill>
          <a:blip r:embed="rId2"/>
          <a:stretch>
            <a:fillRect/>
          </a:stretch>
        </p:blipFill>
        <p:spPr>
          <a:xfrm>
            <a:off x="-1" y="-25167"/>
            <a:ext cx="12436475" cy="8285801"/>
          </a:xfrm>
          <a:prstGeom prst="rect">
            <a:avLst/>
          </a:prstGeom>
        </p:spPr>
      </p:pic>
    </p:spTree>
    <p:extLst>
      <p:ext uri="{BB962C8B-B14F-4D97-AF65-F5344CB8AC3E}">
        <p14:creationId xmlns:p14="http://schemas.microsoft.com/office/powerpoint/2010/main" val="31648665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6"/>
          <p:cNvSpPr txBox="1">
            <a:spLocks/>
          </p:cNvSpPr>
          <p:nvPr/>
        </p:nvSpPr>
        <p:spPr>
          <a:xfrm>
            <a:off x="2834994" y="2174417"/>
            <a:ext cx="8712968" cy="406601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t>LET’S MAKE</a:t>
            </a:r>
          </a:p>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6600" b="1" i="0" u="none" strike="noStrike" kern="1200" cap="none" spc="-102" normalizeH="0" baseline="0" noProof="0" dirty="0">
                <a:ln w="3175">
                  <a:noFill/>
                </a:ln>
                <a:gradFill>
                  <a:gsLst>
                    <a:gs pos="1250">
                      <a:prstClr val="white"/>
                    </a:gs>
                    <a:gs pos="100000">
                      <a:prstClr val="white"/>
                    </a:gs>
                  </a:gsLst>
                  <a:lin ang="5400000" scaled="0"/>
                </a:gradFill>
                <a:effectLst/>
                <a:uLnTx/>
                <a:uFillTx/>
                <a:latin typeface="+mn-lt"/>
                <a:ea typeface="+mn-ea"/>
                <a:cs typeface="Segoe UI" pitchFamily="34" charset="0"/>
              </a:rPr>
              <a:t>THE COMPUTER</a:t>
            </a:r>
            <a: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t> </a:t>
            </a:r>
            <a:b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br>
            <a: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t>FIGURE OUT YOU</a:t>
            </a:r>
          </a:p>
        </p:txBody>
      </p:sp>
      <p:sp>
        <p:nvSpPr>
          <p:cNvPr id="17" name="Title 16"/>
          <p:cNvSpPr>
            <a:spLocks noGrp="1"/>
          </p:cNvSpPr>
          <p:nvPr>
            <p:ph type="title" idx="4294967295"/>
          </p:nvPr>
        </p:nvSpPr>
        <p:spPr>
          <a:xfrm>
            <a:off x="2834994" y="1269356"/>
            <a:ext cx="8135938" cy="4065588"/>
          </a:xfrm>
        </p:spPr>
        <p:txBody>
          <a:bodyPr/>
          <a:lstStyle/>
          <a:p>
            <a:r>
              <a:rPr lang="en-US" sz="6600" dirty="0">
                <a:solidFill>
                  <a:schemeClr val="tx1"/>
                </a:solidFill>
              </a:rPr>
              <a:t>IT’S YOUR JOB TO FIGURE OUT </a:t>
            </a:r>
            <a:br>
              <a:rPr lang="en-US" sz="6600" dirty="0">
                <a:solidFill>
                  <a:schemeClr val="tx1"/>
                </a:solidFill>
              </a:rPr>
            </a:br>
            <a:r>
              <a:rPr lang="en-US" sz="6600" b="1" dirty="0">
                <a:solidFill>
                  <a:schemeClr val="tx1"/>
                </a:solidFill>
                <a:latin typeface="+mn-lt"/>
              </a:rPr>
              <a:t>THE COMPUTER</a:t>
            </a:r>
          </a:p>
        </p:txBody>
      </p:sp>
      <p:sp>
        <p:nvSpPr>
          <p:cNvPr id="3" name="Rectangle 2"/>
          <p:cNvSpPr/>
          <p:nvPr/>
        </p:nvSpPr>
        <p:spPr>
          <a:xfrm>
            <a:off x="2887947" y="3027478"/>
            <a:ext cx="7588835" cy="1107996"/>
          </a:xfrm>
          <a:prstGeom prst="rect">
            <a:avLst/>
          </a:prstGeom>
        </p:spPr>
        <p:txBody>
          <a:bodyPr wrap="square">
            <a:spAutoFit/>
          </a:bodyPr>
          <a:lstStyle/>
          <a:p>
            <a:r>
              <a:rPr lang="en-US" sz="6600" b="1" spc="-102" dirty="0">
                <a:ln w="3175">
                  <a:solidFill>
                    <a:schemeClr val="tx1"/>
                  </a:solidFill>
                </a:ln>
                <a:cs typeface="Segoe UI" pitchFamily="34" charset="0"/>
              </a:rPr>
              <a:t>THE COMPUTER</a:t>
            </a:r>
            <a:endParaRPr lang="en-US" dirty="0">
              <a:ln>
                <a:solidFill>
                  <a:schemeClr val="tx1"/>
                </a:solidFill>
              </a:ln>
            </a:endParaRPr>
          </a:p>
        </p:txBody>
      </p:sp>
    </p:spTree>
    <p:extLst>
      <p:ext uri="{BB962C8B-B14F-4D97-AF65-F5344CB8AC3E}">
        <p14:creationId xmlns:p14="http://schemas.microsoft.com/office/powerpoint/2010/main" val="104002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lt">
                                    <p:tmAbs val="50"/>
                                  </p:iterate>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1601"/>
                            </p:stCondLst>
                            <p:childTnLst>
                              <p:par>
                                <p:cTn id="8" presetID="10" presetClass="entr" presetSubtype="0" fill="hold" grpId="0"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iterate type="lt">
                                    <p:tmAbs val="50"/>
                                  </p:iterate>
                                  <p:childTnLst>
                                    <p:set>
                                      <p:cBhvr>
                                        <p:cTn id="14" dur="1" fill="hold">
                                          <p:stCondLst>
                                            <p:cond delay="0"/>
                                          </p:stCondLst>
                                        </p:cTn>
                                        <p:tgtEl>
                                          <p:spTgt spid="17"/>
                                        </p:tgtEl>
                                        <p:attrNameLst>
                                          <p:attrName>style.visibility</p:attrName>
                                        </p:attrNameLst>
                                      </p:cBhvr>
                                      <p:to>
                                        <p:strVal val="hidden"/>
                                      </p:to>
                                    </p:set>
                                  </p:childTnLst>
                                </p:cTn>
                              </p:par>
                            </p:childTnLst>
                          </p:cTn>
                        </p:par>
                        <p:par>
                          <p:cTn id="15" fill="hold">
                            <p:stCondLst>
                              <p:cond delay="1601"/>
                            </p:stCondLst>
                            <p:childTnLst>
                              <p:par>
                                <p:cTn id="16" presetID="1" presetClass="entr" presetSubtype="0" fill="hold" grpId="0" nodeType="afterEffect">
                                  <p:stCondLst>
                                    <p:cond delay="0"/>
                                  </p:stCondLst>
                                  <p:iterate type="lt">
                                    <p:tmAbs val="50"/>
                                  </p:iterate>
                                  <p:childTnLst>
                                    <p:set>
                                      <p:cBhvr>
                                        <p:cTn id="17"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7" grpId="0"/>
      <p:bldP spid="17" grpId="1"/>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2243320" y="558329"/>
            <a:ext cx="7949834" cy="942018"/>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400" b="0" i="0" u="none" strike="noStrike" kern="0" cap="none" spc="0" normalizeH="0" baseline="0" noProof="0" dirty="0">
                <a:ln>
                  <a:noFill/>
                </a:ln>
                <a:solidFill>
                  <a:srgbClr val="0078D7"/>
                </a:solidFill>
                <a:effectLst/>
                <a:uLnTx/>
                <a:uFillTx/>
                <a:latin typeface="Segoe UI Light"/>
                <a:ea typeface="+mn-ea"/>
                <a:cs typeface="+mn-cs"/>
              </a:rPr>
              <a:t>Bot Framework</a:t>
            </a:r>
          </a:p>
        </p:txBody>
      </p:sp>
      <p:grpSp>
        <p:nvGrpSpPr>
          <p:cNvPr id="24" name="Group 23"/>
          <p:cNvGrpSpPr/>
          <p:nvPr/>
        </p:nvGrpSpPr>
        <p:grpSpPr>
          <a:xfrm>
            <a:off x="3092177" y="1632080"/>
            <a:ext cx="6252120" cy="426308"/>
            <a:chOff x="2142068" y="1582268"/>
            <a:chExt cx="7713131" cy="525931"/>
          </a:xfrm>
        </p:grpSpPr>
        <p:pic>
          <p:nvPicPr>
            <p:cNvPr id="13" name="Picture 12"/>
            <p:cNvPicPr>
              <a:picLocks noChangeAspect="1"/>
            </p:cNvPicPr>
            <p:nvPr/>
          </p:nvPicPr>
          <p:blipFill rotWithShape="1">
            <a:blip r:embed="rId3"/>
            <a:srcRect l="43978" t="11720" r="41918" b="72806"/>
            <a:stretch/>
          </p:blipFill>
          <p:spPr>
            <a:xfrm>
              <a:off x="2142068" y="1602588"/>
              <a:ext cx="505611" cy="505611"/>
            </a:xfrm>
            <a:prstGeom prst="rect">
              <a:avLst/>
            </a:prstGeom>
          </p:spPr>
        </p:pic>
        <p:pic>
          <p:nvPicPr>
            <p:cNvPr id="15" name="Picture 14"/>
            <p:cNvPicPr>
              <a:picLocks noChangeAspect="1"/>
            </p:cNvPicPr>
            <p:nvPr/>
          </p:nvPicPr>
          <p:blipFill rotWithShape="1">
            <a:blip r:embed="rId3"/>
            <a:srcRect l="43814" t="41409" r="42082" b="43117"/>
            <a:stretch/>
          </p:blipFill>
          <p:spPr>
            <a:xfrm>
              <a:off x="3337680" y="1602588"/>
              <a:ext cx="505611" cy="505611"/>
            </a:xfrm>
            <a:prstGeom prst="rect">
              <a:avLst/>
            </a:prstGeom>
          </p:spPr>
        </p:pic>
        <p:pic>
          <p:nvPicPr>
            <p:cNvPr id="16" name="Picture 15"/>
            <p:cNvPicPr>
              <a:picLocks noChangeAspect="1"/>
            </p:cNvPicPr>
            <p:nvPr/>
          </p:nvPicPr>
          <p:blipFill rotWithShape="1">
            <a:blip r:embed="rId3"/>
            <a:srcRect l="70054" t="41409" r="14005" b="43117"/>
            <a:stretch/>
          </p:blipFill>
          <p:spPr>
            <a:xfrm>
              <a:off x="4397826" y="1595121"/>
              <a:ext cx="562006" cy="497252"/>
            </a:xfrm>
            <a:prstGeom prst="rect">
              <a:avLst/>
            </a:prstGeom>
          </p:spPr>
        </p:pic>
        <p:pic>
          <p:nvPicPr>
            <p:cNvPr id="17" name="Picture 16"/>
            <p:cNvPicPr>
              <a:picLocks noChangeAspect="1"/>
            </p:cNvPicPr>
            <p:nvPr/>
          </p:nvPicPr>
          <p:blipFill rotWithShape="1">
            <a:blip r:embed="rId3"/>
            <a:srcRect l="70972" t="71277" r="14924" b="13249"/>
            <a:stretch/>
          </p:blipFill>
          <p:spPr>
            <a:xfrm>
              <a:off x="5514367" y="1602588"/>
              <a:ext cx="505611" cy="505611"/>
            </a:xfrm>
            <a:prstGeom prst="rect">
              <a:avLst/>
            </a:prstGeom>
          </p:spPr>
        </p:pic>
        <p:pic>
          <p:nvPicPr>
            <p:cNvPr id="18" name="Picture 17"/>
            <p:cNvPicPr>
              <a:picLocks noChangeAspect="1"/>
            </p:cNvPicPr>
            <p:nvPr/>
          </p:nvPicPr>
          <p:blipFill rotWithShape="1">
            <a:blip r:embed="rId3"/>
            <a:srcRect l="16510" t="41408" r="69386" b="43118"/>
            <a:stretch/>
          </p:blipFill>
          <p:spPr>
            <a:xfrm>
              <a:off x="6599913" y="1602588"/>
              <a:ext cx="472673" cy="472673"/>
            </a:xfrm>
            <a:prstGeom prst="rect">
              <a:avLst/>
            </a:prstGeom>
          </p:spPr>
        </p:pic>
        <p:pic>
          <p:nvPicPr>
            <p:cNvPr id="19" name="Picture 18"/>
            <p:cNvPicPr>
              <a:picLocks noChangeAspect="1"/>
            </p:cNvPicPr>
            <p:nvPr/>
          </p:nvPicPr>
          <p:blipFill rotWithShape="1">
            <a:blip r:embed="rId3"/>
            <a:srcRect l="16510" t="70737" r="69386" b="13789"/>
            <a:stretch/>
          </p:blipFill>
          <p:spPr>
            <a:xfrm>
              <a:off x="7517051" y="1582268"/>
              <a:ext cx="505611" cy="505611"/>
            </a:xfrm>
            <a:prstGeom prst="rect">
              <a:avLst/>
            </a:prstGeom>
          </p:spPr>
        </p:pic>
        <p:pic>
          <p:nvPicPr>
            <p:cNvPr id="20" name="Picture 19"/>
            <p:cNvPicPr>
              <a:picLocks noChangeAspect="1"/>
            </p:cNvPicPr>
            <p:nvPr/>
          </p:nvPicPr>
          <p:blipFill rotWithShape="1">
            <a:blip r:embed="rId3"/>
            <a:srcRect l="70958" t="11540" r="14938" b="72986"/>
            <a:stretch/>
          </p:blipFill>
          <p:spPr>
            <a:xfrm>
              <a:off x="8433263" y="1597508"/>
              <a:ext cx="505611" cy="505611"/>
            </a:xfrm>
            <a:prstGeom prst="rect">
              <a:avLst/>
            </a:prstGeom>
          </p:spPr>
        </p:pic>
        <p:sp>
          <p:nvSpPr>
            <p:cNvPr id="22" name="Freeform 43"/>
            <p:cNvSpPr>
              <a:spLocks noEditPoints="1"/>
            </p:cNvSpPr>
            <p:nvPr/>
          </p:nvSpPr>
          <p:spPr bwMode="auto">
            <a:xfrm>
              <a:off x="9451078" y="1644947"/>
              <a:ext cx="404121" cy="404121"/>
            </a:xfrm>
            <a:custGeom>
              <a:avLst/>
              <a:gdLst>
                <a:gd name="T0" fmla="*/ 173 w 183"/>
                <a:gd name="T1" fmla="*/ 0 h 183"/>
                <a:gd name="T2" fmla="*/ 11 w 183"/>
                <a:gd name="T3" fmla="*/ 0 h 183"/>
                <a:gd name="T4" fmla="*/ 0 w 183"/>
                <a:gd name="T5" fmla="*/ 10 h 183"/>
                <a:gd name="T6" fmla="*/ 0 w 183"/>
                <a:gd name="T7" fmla="*/ 173 h 183"/>
                <a:gd name="T8" fmla="*/ 11 w 183"/>
                <a:gd name="T9" fmla="*/ 183 h 183"/>
                <a:gd name="T10" fmla="*/ 173 w 183"/>
                <a:gd name="T11" fmla="*/ 183 h 183"/>
                <a:gd name="T12" fmla="*/ 183 w 183"/>
                <a:gd name="T13" fmla="*/ 173 h 183"/>
                <a:gd name="T14" fmla="*/ 183 w 183"/>
                <a:gd name="T15" fmla="*/ 10 h 183"/>
                <a:gd name="T16" fmla="*/ 173 w 183"/>
                <a:gd name="T17" fmla="*/ 0 h 183"/>
                <a:gd name="T18" fmla="*/ 156 w 183"/>
                <a:gd name="T19" fmla="*/ 103 h 183"/>
                <a:gd name="T20" fmla="*/ 131 w 183"/>
                <a:gd name="T21" fmla="*/ 103 h 183"/>
                <a:gd name="T22" fmla="*/ 131 w 183"/>
                <a:gd name="T23" fmla="*/ 170 h 183"/>
                <a:gd name="T24" fmla="*/ 105 w 183"/>
                <a:gd name="T25" fmla="*/ 170 h 183"/>
                <a:gd name="T26" fmla="*/ 105 w 183"/>
                <a:gd name="T27" fmla="*/ 103 h 183"/>
                <a:gd name="T28" fmla="*/ 87 w 183"/>
                <a:gd name="T29" fmla="*/ 103 h 183"/>
                <a:gd name="T30" fmla="*/ 87 w 183"/>
                <a:gd name="T31" fmla="*/ 78 h 183"/>
                <a:gd name="T32" fmla="*/ 105 w 183"/>
                <a:gd name="T33" fmla="*/ 78 h 183"/>
                <a:gd name="T34" fmla="*/ 105 w 183"/>
                <a:gd name="T35" fmla="*/ 58 h 183"/>
                <a:gd name="T36" fmla="*/ 140 w 183"/>
                <a:gd name="T37" fmla="*/ 26 h 183"/>
                <a:gd name="T38" fmla="*/ 157 w 183"/>
                <a:gd name="T39" fmla="*/ 27 h 183"/>
                <a:gd name="T40" fmla="*/ 156 w 183"/>
                <a:gd name="T41" fmla="*/ 50 h 183"/>
                <a:gd name="T42" fmla="*/ 141 w 183"/>
                <a:gd name="T43" fmla="*/ 50 h 183"/>
                <a:gd name="T44" fmla="*/ 131 w 183"/>
                <a:gd name="T45" fmla="*/ 61 h 183"/>
                <a:gd name="T46" fmla="*/ 131 w 183"/>
                <a:gd name="T47" fmla="*/ 78 h 183"/>
                <a:gd name="T48" fmla="*/ 157 w 183"/>
                <a:gd name="T49" fmla="*/ 78 h 183"/>
                <a:gd name="T50" fmla="*/ 156 w 183"/>
                <a:gd name="T51" fmla="*/ 10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3" h="183">
                  <a:moveTo>
                    <a:pt x="173" y="0"/>
                  </a:moveTo>
                  <a:cubicBezTo>
                    <a:pt x="11" y="0"/>
                    <a:pt x="11" y="0"/>
                    <a:pt x="11" y="0"/>
                  </a:cubicBezTo>
                  <a:cubicBezTo>
                    <a:pt x="5" y="0"/>
                    <a:pt x="0" y="4"/>
                    <a:pt x="0" y="10"/>
                  </a:cubicBezTo>
                  <a:cubicBezTo>
                    <a:pt x="0" y="173"/>
                    <a:pt x="0" y="173"/>
                    <a:pt x="0" y="173"/>
                  </a:cubicBezTo>
                  <a:cubicBezTo>
                    <a:pt x="0" y="178"/>
                    <a:pt x="5" y="183"/>
                    <a:pt x="11" y="183"/>
                  </a:cubicBezTo>
                  <a:cubicBezTo>
                    <a:pt x="173" y="183"/>
                    <a:pt x="173" y="183"/>
                    <a:pt x="173" y="183"/>
                  </a:cubicBezTo>
                  <a:cubicBezTo>
                    <a:pt x="179" y="183"/>
                    <a:pt x="183" y="178"/>
                    <a:pt x="183" y="173"/>
                  </a:cubicBezTo>
                  <a:cubicBezTo>
                    <a:pt x="183" y="10"/>
                    <a:pt x="183" y="10"/>
                    <a:pt x="183" y="10"/>
                  </a:cubicBezTo>
                  <a:cubicBezTo>
                    <a:pt x="183" y="4"/>
                    <a:pt x="179" y="0"/>
                    <a:pt x="173" y="0"/>
                  </a:cubicBezTo>
                  <a:close/>
                  <a:moveTo>
                    <a:pt x="156" y="103"/>
                  </a:moveTo>
                  <a:cubicBezTo>
                    <a:pt x="131" y="103"/>
                    <a:pt x="131" y="103"/>
                    <a:pt x="131" y="103"/>
                  </a:cubicBezTo>
                  <a:cubicBezTo>
                    <a:pt x="131" y="170"/>
                    <a:pt x="131" y="170"/>
                    <a:pt x="131" y="170"/>
                  </a:cubicBezTo>
                  <a:cubicBezTo>
                    <a:pt x="105" y="170"/>
                    <a:pt x="105" y="170"/>
                    <a:pt x="105" y="170"/>
                  </a:cubicBezTo>
                  <a:cubicBezTo>
                    <a:pt x="105" y="103"/>
                    <a:pt x="105" y="103"/>
                    <a:pt x="105" y="103"/>
                  </a:cubicBezTo>
                  <a:cubicBezTo>
                    <a:pt x="87" y="103"/>
                    <a:pt x="87" y="103"/>
                    <a:pt x="87" y="103"/>
                  </a:cubicBezTo>
                  <a:cubicBezTo>
                    <a:pt x="87" y="78"/>
                    <a:pt x="87" y="78"/>
                    <a:pt x="87" y="78"/>
                  </a:cubicBezTo>
                  <a:cubicBezTo>
                    <a:pt x="105" y="78"/>
                    <a:pt x="105" y="78"/>
                    <a:pt x="105" y="78"/>
                  </a:cubicBezTo>
                  <a:cubicBezTo>
                    <a:pt x="105" y="58"/>
                    <a:pt x="105" y="58"/>
                    <a:pt x="105" y="58"/>
                  </a:cubicBezTo>
                  <a:cubicBezTo>
                    <a:pt x="105" y="41"/>
                    <a:pt x="115" y="26"/>
                    <a:pt x="140" y="26"/>
                  </a:cubicBezTo>
                  <a:cubicBezTo>
                    <a:pt x="149" y="26"/>
                    <a:pt x="157" y="27"/>
                    <a:pt x="157" y="27"/>
                  </a:cubicBezTo>
                  <a:cubicBezTo>
                    <a:pt x="156" y="50"/>
                    <a:pt x="156" y="50"/>
                    <a:pt x="156" y="50"/>
                  </a:cubicBezTo>
                  <a:cubicBezTo>
                    <a:pt x="156" y="50"/>
                    <a:pt x="149" y="50"/>
                    <a:pt x="141" y="50"/>
                  </a:cubicBezTo>
                  <a:cubicBezTo>
                    <a:pt x="132" y="50"/>
                    <a:pt x="131" y="54"/>
                    <a:pt x="131" y="61"/>
                  </a:cubicBezTo>
                  <a:cubicBezTo>
                    <a:pt x="131" y="78"/>
                    <a:pt x="131" y="78"/>
                    <a:pt x="131" y="78"/>
                  </a:cubicBezTo>
                  <a:cubicBezTo>
                    <a:pt x="157" y="78"/>
                    <a:pt x="157" y="78"/>
                    <a:pt x="157" y="78"/>
                  </a:cubicBezTo>
                  <a:lnTo>
                    <a:pt x="156" y="103"/>
                  </a:lnTo>
                  <a:close/>
                </a:path>
              </a:pathLst>
            </a:custGeom>
            <a:solidFill>
              <a:srgbClr val="3B5998"/>
            </a:solidFill>
            <a:ln>
              <a:noFill/>
            </a:ln>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6" name="Group 25"/>
          <p:cNvGrpSpPr/>
          <p:nvPr/>
        </p:nvGrpSpPr>
        <p:grpSpPr>
          <a:xfrm>
            <a:off x="-9526" y="2331084"/>
            <a:ext cx="12446001" cy="4732299"/>
            <a:chOff x="-9526" y="2331084"/>
            <a:chExt cx="12446001" cy="4732299"/>
          </a:xfrm>
        </p:grpSpPr>
        <p:pic>
          <p:nvPicPr>
            <p:cNvPr id="5" name="Picture 4"/>
            <p:cNvPicPr>
              <a:picLocks noChangeAspect="1"/>
            </p:cNvPicPr>
            <p:nvPr/>
          </p:nvPicPr>
          <p:blipFill rotWithShape="1">
            <a:blip r:embed="rId4"/>
            <a:srcRect t="2263" b="40656"/>
            <a:stretch/>
          </p:blipFill>
          <p:spPr>
            <a:xfrm>
              <a:off x="-9526" y="2331084"/>
              <a:ext cx="12435840" cy="4732299"/>
            </a:xfrm>
            <a:prstGeom prst="rect">
              <a:avLst/>
            </a:prstGeom>
          </p:spPr>
        </p:pic>
        <p:cxnSp>
          <p:nvCxnSpPr>
            <p:cNvPr id="50" name="Straight Connector 49"/>
            <p:cNvCxnSpPr/>
            <p:nvPr/>
          </p:nvCxnSpPr>
          <p:spPr>
            <a:xfrm>
              <a:off x="0" y="2331084"/>
              <a:ext cx="12436475" cy="0"/>
            </a:xfrm>
            <a:prstGeom prst="line">
              <a:avLst/>
            </a:prstGeom>
            <a:noFill/>
            <a:ln w="15875">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bwMode="auto">
            <a:xfrm>
              <a:off x="10881626" y="2725738"/>
              <a:ext cx="457195" cy="238125"/>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spTree>
    <p:extLst>
      <p:ext uri="{BB962C8B-B14F-4D97-AF65-F5344CB8AC3E}">
        <p14:creationId xmlns:p14="http://schemas.microsoft.com/office/powerpoint/2010/main" val="48276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300"/>
                                        <p:tgtEl>
                                          <p:spTgt spid="49"/>
                                        </p:tgtEl>
                                      </p:cBhvr>
                                    </p:animEffect>
                                  </p:childTnLst>
                                </p:cTn>
                              </p:par>
                              <p:par>
                                <p:cTn id="8" presetID="42" presetClass="path" presetSubtype="0" decel="100000" fill="hold" grpId="1" nodeType="withEffect">
                                  <p:stCondLst>
                                    <p:cond delay="0"/>
                                  </p:stCondLst>
                                  <p:childTnLst>
                                    <p:animMotion origin="layout" path="M 0 -2.17431E-6 L 0 0.07717 " pathEditMode="relative" rAng="0" ptsTypes="AA">
                                      <p:cBhvr>
                                        <p:cTn id="9" dur="500" spd="-100000" fill="hold"/>
                                        <p:tgtEl>
                                          <p:spTgt spid="49"/>
                                        </p:tgtEl>
                                        <p:attrNameLst>
                                          <p:attrName>ppt_x</p:attrName>
                                          <p:attrName>ppt_y</p:attrName>
                                        </p:attrNameLst>
                                      </p:cBhvr>
                                      <p:rCtr x="0" y="3858"/>
                                    </p:animMotion>
                                  </p:childTnLst>
                                </p:cTn>
                              </p:par>
                              <p:par>
                                <p:cTn id="10" presetID="10" presetClass="entr" presetSubtype="0" fill="hold" nodeType="withEffect">
                                  <p:stCondLst>
                                    <p:cond delay="25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300"/>
                                        <p:tgtEl>
                                          <p:spTgt spid="24"/>
                                        </p:tgtEl>
                                      </p:cBhvr>
                                    </p:animEffect>
                                  </p:childTnLst>
                                </p:cTn>
                              </p:par>
                              <p:par>
                                <p:cTn id="13" presetID="42" presetClass="path" presetSubtype="0" decel="100000" fill="hold" nodeType="withEffect">
                                  <p:stCondLst>
                                    <p:cond delay="50"/>
                                  </p:stCondLst>
                                  <p:childTnLst>
                                    <p:animMotion origin="layout" path="M 0 5.90104E-7 L 0 0.07717 " pathEditMode="relative" rAng="0" ptsTypes="AA">
                                      <p:cBhvr>
                                        <p:cTn id="14" dur="500" spd="-100000" fill="hold"/>
                                        <p:tgtEl>
                                          <p:spTgt spid="24"/>
                                        </p:tgtEl>
                                        <p:attrNameLst>
                                          <p:attrName>ppt_x</p:attrName>
                                          <p:attrName>ppt_y</p:attrName>
                                        </p:attrNameLst>
                                      </p:cBhvr>
                                      <p:rCtr x="0" y="3858"/>
                                    </p:animMotion>
                                  </p:childTnLst>
                                </p:cTn>
                              </p:par>
                              <p:par>
                                <p:cTn id="15" presetID="2" presetClass="entr" presetSubtype="4" decel="10000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ppt_x"/>
                                          </p:val>
                                        </p:tav>
                                        <p:tav tm="100000">
                                          <p:val>
                                            <p:strVal val="#ppt_x"/>
                                          </p:val>
                                        </p:tav>
                                      </p:tavLst>
                                    </p:anim>
                                    <p:anim calcmode="lin" valueType="num">
                                      <p:cBhvr additive="base">
                                        <p:cTn id="1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3481933" y="2849190"/>
            <a:ext cx="5655567" cy="1181862"/>
          </a:xfrm>
        </p:spPr>
        <p:txBody>
          <a:bodyPr/>
          <a:lstStyle/>
          <a:p>
            <a:r>
              <a:rPr lang="en-US" dirty="0"/>
              <a:t>What is a bot?</a:t>
            </a:r>
          </a:p>
        </p:txBody>
      </p:sp>
    </p:spTree>
    <p:extLst>
      <p:ext uri="{BB962C8B-B14F-4D97-AF65-F5344CB8AC3E}">
        <p14:creationId xmlns:p14="http://schemas.microsoft.com/office/powerpoint/2010/main" val="1259405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a53d73d2-368b-429e-b817-1324eec1382c" Revision="1" Stencil="7276b9ef-3953-4dce-a89b-ed85f20b8b93" StencilVersion="1.0"/>
</Control>
</file>

<file path=customXml/item10.xml><?xml version="1.0" encoding="utf-8"?>
<Control xmlns="http://schemas.microsoft.com/VisualStudio/2011/storyboarding/control">
  <Id Name="fb22c541-ded0-47fa-8877-83a4c2d16227" Revision="1" Stencil="7276b9ef-3953-4dce-a89b-ed85f20b8b93" StencilVersion="1.0"/>
</Control>
</file>

<file path=customXml/item11.xml><?xml version="1.0" encoding="utf-8"?>
<Control xmlns="http://schemas.microsoft.com/VisualStudio/2011/storyboarding/control">
  <Id Name="a2191c86-fc50-4add-948c-129f6b5a88d8" Revision="1" Stencil="7276b9ef-3953-4dce-a89b-ed85f20b8b93" StencilVersion="1.0"/>
</Control>
</file>

<file path=customXml/item12.xml><?xml version="1.0" encoding="utf-8"?>
<Control xmlns="http://schemas.microsoft.com/VisualStudio/2011/storyboarding/control">
  <Id Name="369f9055-6b6c-48b9-9320-5df2d46c430a" Revision="1" Stencil="7276b9ef-3953-4dce-a89b-ed85f20b8b93" StencilVersion="1.0"/>
</Control>
</file>

<file path=customXml/item13.xml><?xml version="1.0" encoding="utf-8"?>
<Control xmlns="http://schemas.microsoft.com/VisualStudio/2011/storyboarding/control">
  <Id Name="369f9055-6b6c-48b9-9320-5df2d46c430a" Revision="1" Stencil="7276b9ef-3953-4dce-a89b-ed85f20b8b93" StencilVersion="1.0"/>
</Control>
</file>

<file path=customXml/item14.xml><?xml version="1.0" encoding="utf-8"?>
<Control xmlns="http://schemas.microsoft.com/VisualStudio/2011/storyboarding/control">
  <Id Name="a2191c86-fc50-4add-948c-129f6b5a88d8" Revision="1" Stencil="7276b9ef-3953-4dce-a89b-ed85f20b8b93" StencilVersion="1.0"/>
</Control>
</file>

<file path=customXml/item15.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6.xml><?xml version="1.0" encoding="utf-8"?>
<Control xmlns="http://schemas.microsoft.com/VisualStudio/2011/storyboarding/control">
  <Id Name="369f9055-6b6c-48b9-9320-5df2d46c430a" Revision="1" Stencil="7276b9ef-3953-4dce-a89b-ed85f20b8b93" StencilVersion="1.0"/>
</Control>
</file>

<file path=customXml/item17.xml><?xml version="1.0" encoding="utf-8"?>
<Control xmlns="http://schemas.microsoft.com/VisualStudio/2011/storyboarding/control">
  <Id Name="a53d73d2-368b-429e-b817-1324eec1382c" Revision="1" Stencil="7276b9ef-3953-4dce-a89b-ed85f20b8b93" StencilVersion="1.0"/>
</Control>
</file>

<file path=customXml/item18.xml><?xml version="1.0" encoding="utf-8"?>
<Control xmlns="http://schemas.microsoft.com/VisualStudio/2011/storyboarding/control">
  <Id Name="d69996e1-3d61-4686-9b63-f1b855c596ab" Revision="1" Stencil="7276b9ef-3953-4dce-a89b-ed85f20b8b93" StencilVersion="1.0"/>
</Control>
</file>

<file path=customXml/item2.xml><?xml version="1.0" encoding="utf-8"?>
<Control xmlns="http://schemas.microsoft.com/VisualStudio/2011/storyboarding/control">
  <Id Name="fb22c541-ded0-47fa-8877-83a4c2d16227" Revision="1" Stencil="7276b9ef-3953-4dce-a89b-ed85f20b8b93" StencilVersion="1.0"/>
</Control>
</file>

<file path=customXml/item3.xml><?xml version="1.0" encoding="utf-8"?>
<Control xmlns="http://schemas.microsoft.com/VisualStudio/2011/storyboarding/control">
  <Id Name="fb22c541-ded0-47fa-8877-83a4c2d16227" Revision="1" Stencil="7276b9ef-3953-4dce-a89b-ed85f20b8b93" StencilVersion="1.0"/>
</Control>
</file>

<file path=customXml/item4.xml><?xml version="1.0" encoding="utf-8"?>
<Control xmlns="http://schemas.microsoft.com/VisualStudio/2011/storyboarding/control">
  <Id Name="d69996e1-3d61-4686-9b63-f1b855c596ab" Revision="1" Stencil="7276b9ef-3953-4dce-a89b-ed85f20b8b93" StencilVersion="1.0"/>
</Control>
</file>

<file path=customXml/item5.xml><?xml version="1.0" encoding="utf-8"?>
<Control xmlns="http://schemas.microsoft.com/VisualStudio/2011/storyboarding/control">
  <Id Name="fb22c541-ded0-47fa-8877-83a4c2d16227" Revision="1" Stencil="7276b9ef-3953-4dce-a89b-ed85f20b8b93" StencilVersion="1.0"/>
</Control>
</file>

<file path=customXml/item6.xml><?xml version="1.0" encoding="utf-8"?>
<Control xmlns="http://schemas.microsoft.com/VisualStudio/2011/storyboarding/control">
  <Id Name="369f9055-6b6c-48b9-9320-5df2d46c430a" Revision="1" Stencil="7276b9ef-3953-4dce-a89b-ed85f20b8b93" StencilVersion="1.0"/>
</Control>
</file>

<file path=customXml/item7.xml><?xml version="1.0" encoding="utf-8"?>
<Control xmlns="http://schemas.microsoft.com/VisualStudio/2011/storyboarding/control">
  <Id Name="a2191c86-fc50-4add-948c-129f6b5a88d8" Revision="1" Stencil="7276b9ef-3953-4dce-a89b-ed85f20b8b93" StencilVersion="1.0"/>
</Control>
</file>

<file path=customXml/item8.xml><?xml version="1.0" encoding="utf-8"?>
<Control xmlns="http://schemas.microsoft.com/VisualStudio/2011/storyboarding/control">
  <Id Name="a2191c86-fc50-4add-948c-129f6b5a88d8" Revision="1" Stencil="7276b9ef-3953-4dce-a89b-ed85f20b8b93" StencilVersion="1.0"/>
</Control>
</file>

<file path=customXml/item9.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10.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11.xml><?xml version="1.0" encoding="utf-8"?>
<ds:datastoreItem xmlns:ds="http://schemas.openxmlformats.org/officeDocument/2006/customXml" ds:itemID="{8257D6BC-B71E-4D95-81E4-A1D4A8174168}">
  <ds:schemaRefs>
    <ds:schemaRef ds:uri="http://schemas.microsoft.com/VisualStudio/2011/storyboarding/control"/>
  </ds:schemaRefs>
</ds:datastoreItem>
</file>

<file path=customXml/itemProps12.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13.xml><?xml version="1.0" encoding="utf-8"?>
<ds:datastoreItem xmlns:ds="http://schemas.openxmlformats.org/officeDocument/2006/customXml" ds:itemID="{42D603BF-B513-4201-A599-21BA0F4FFC40}">
  <ds:schemaRefs>
    <ds:schemaRef ds:uri="http://schemas.microsoft.com/VisualStudio/2011/storyboarding/control"/>
  </ds:schemaRefs>
</ds:datastoreItem>
</file>

<file path=customXml/itemProps14.xml><?xml version="1.0" encoding="utf-8"?>
<ds:datastoreItem xmlns:ds="http://schemas.openxmlformats.org/officeDocument/2006/customXml" ds:itemID="{0B54C583-7BAB-4080-8093-C5F84F5A225A}">
  <ds:schemaRefs>
    <ds:schemaRef ds:uri="http://schemas.microsoft.com/VisualStudio/2011/storyboarding/control"/>
  </ds:schemaRefs>
</ds:datastoreItem>
</file>

<file path=customXml/itemProps15.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infopath/2007/PartnerControls"/>
    <ds:schemaRef ds:uri="83cd2334-221a-48c3-9034-bfd1542dfe28"/>
    <ds:schemaRef ds:uri="http://purl.org/dc/elements/1.1/"/>
    <ds:schemaRef ds:uri="http://schemas.microsoft.com/office/2006/metadata/properties"/>
    <ds:schemaRef ds:uri="http://purl.org/dc/terms/"/>
    <ds:schemaRef ds:uri="http://schemas.openxmlformats.org/package/2006/metadata/core-properties"/>
    <ds:schemaRef ds:uri="http://www.w3.org/XML/1998/namespace"/>
    <ds:schemaRef ds:uri="http://purl.org/dc/dcmitype/"/>
  </ds:schemaRefs>
</ds:datastoreItem>
</file>

<file path=customXml/itemProps16.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17.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18.xml><?xml version="1.0" encoding="utf-8"?>
<ds:datastoreItem xmlns:ds="http://schemas.openxmlformats.org/officeDocument/2006/customXml" ds:itemID="{C0F92A87-A216-45A9-B9C0-0515663D35BF}">
  <ds:schemaRefs>
    <ds:schemaRef ds:uri="http://schemas.microsoft.com/VisualStudio/2011/storyboarding/control"/>
  </ds:schemaRefs>
</ds:datastoreItem>
</file>

<file path=customXml/itemProps2.xml><?xml version="1.0" encoding="utf-8"?>
<ds:datastoreItem xmlns:ds="http://schemas.openxmlformats.org/officeDocument/2006/customXml" ds:itemID="{B5105A87-47B6-44F6-97FD-4619C0556604}">
  <ds:schemaRefs>
    <ds:schemaRef ds:uri="http://schemas.microsoft.com/VisualStudio/2011/storyboarding/control"/>
  </ds:schemaRefs>
</ds:datastoreItem>
</file>

<file path=customXml/itemProps3.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4.xml><?xml version="1.0" encoding="utf-8"?>
<ds:datastoreItem xmlns:ds="http://schemas.openxmlformats.org/officeDocument/2006/customXml" ds:itemID="{0282FB20-2D4C-459D-8468-77D1D3C6925D}">
  <ds:schemaRefs>
    <ds:schemaRef ds:uri="http://schemas.microsoft.com/VisualStudio/2011/storyboarding/control"/>
  </ds:schemaRefs>
</ds:datastoreItem>
</file>

<file path=customXml/itemProps5.xml><?xml version="1.0" encoding="utf-8"?>
<ds:datastoreItem xmlns:ds="http://schemas.openxmlformats.org/officeDocument/2006/customXml" ds:itemID="{4C1B3C27-4803-4D72-A3F8-6668A3F0A24B}">
  <ds:schemaRefs>
    <ds:schemaRef ds:uri="http://schemas.microsoft.com/VisualStudio/2011/storyboarding/control"/>
  </ds:schemaRefs>
</ds:datastoreItem>
</file>

<file path=customXml/itemProps6.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7.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8.xml><?xml version="1.0" encoding="utf-8"?>
<ds:datastoreItem xmlns:ds="http://schemas.openxmlformats.org/officeDocument/2006/customXml" ds:itemID="{D4B5F268-5930-44CD-BDF1-D0A04D4BBC1C}">
  <ds:schemaRefs>
    <ds:schemaRef ds:uri="http://schemas.microsoft.com/VisualStudio/2011/storyboarding/control"/>
  </ds:schemaRefs>
</ds:datastoreItem>
</file>

<file path=customXml/itemProps9.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Brand_template_16-9_Consumer_GREEN_1</Template>
  <TotalTime>2375</TotalTime>
  <Words>965</Words>
  <Application>Microsoft Office PowerPoint</Application>
  <PresentationFormat>Custom</PresentationFormat>
  <Paragraphs>168</Paragraphs>
  <Slides>27</Slides>
  <Notes>17</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Calibri</vt:lpstr>
      <vt:lpstr>Consolas</vt:lpstr>
      <vt:lpstr>Segoe UI</vt:lpstr>
      <vt:lpstr>Segoe UI Light</vt:lpstr>
      <vt:lpstr>Segoe UI Semilight</vt:lpstr>
      <vt:lpstr>Wingdings</vt:lpstr>
      <vt:lpstr>WHITE TEMPLATE</vt:lpstr>
      <vt:lpstr>Bots in the real world</vt:lpstr>
      <vt:lpstr>PowerPoint Presentation</vt:lpstr>
      <vt:lpstr>Command Line</vt:lpstr>
      <vt:lpstr>Menus</vt:lpstr>
      <vt:lpstr>Websites</vt:lpstr>
      <vt:lpstr>PowerPoint Presentation</vt:lpstr>
      <vt:lpstr>IT’S YOUR JOB TO FIGURE OUT  THE COMPUTER</vt:lpstr>
      <vt:lpstr>PowerPoint Presentation</vt:lpstr>
      <vt:lpstr>What is a bot?</vt:lpstr>
      <vt:lpstr>A bot is an app </vt:lpstr>
      <vt:lpstr>Similar design, different paradigm</vt:lpstr>
      <vt:lpstr>Project Murphy</vt:lpstr>
      <vt:lpstr>PowerPoint Presentation</vt:lpstr>
      <vt:lpstr>A bot is an app with a little more humanity</vt:lpstr>
      <vt:lpstr>But... Do you really need a bot?</vt:lpstr>
      <vt:lpstr>Bots don’t inherently solve all problems</vt:lpstr>
      <vt:lpstr>Anti-pattern: Canvas/input mismatch</vt:lpstr>
      <vt:lpstr>Anti-pattern: Canvas/input mismatch</vt:lpstr>
      <vt:lpstr>Anti-pattern: Canvas/input mismatch</vt:lpstr>
      <vt:lpstr>Using the right interface</vt:lpstr>
      <vt:lpstr>Common patterns</vt:lpstr>
      <vt:lpstr>Knowledge Base Bots</vt:lpstr>
      <vt:lpstr>Handoff to Human</vt:lpstr>
      <vt:lpstr>Backchannel</vt:lpstr>
      <vt:lpstr>The labs</vt:lpstr>
      <vt:lpstr>Introducing the labs</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goes here</dc:title>
  <dc:subject>&lt;Speech title here&gt;</dc:subject>
  <dc:creator>Microsoft Office User</dc:creator>
  <cp:keywords>MSVID, Brand Guidelines, Branding, Visual Identity, grid</cp:keywords>
  <dc:description>Template: Maryfj_x000d_
Formatting: _x000d_
Audience Type:</dc:description>
  <cp:lastModifiedBy>Christopher Harrison</cp:lastModifiedBy>
  <cp:revision>215</cp:revision>
  <dcterms:created xsi:type="dcterms:W3CDTF">2015-06-04T21:40:17Z</dcterms:created>
  <dcterms:modified xsi:type="dcterms:W3CDTF">2017-06-12T17:36:56Z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0x010100674EDBEC711BD14FBA6FF5C10FEFEAC7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